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 id="380" r:id="rId132"/>
    <p:sldId id="381" r:id="rId133"/>
    <p:sldId id="382" r:id="rId134"/>
    <p:sldId id="383" r:id="rId1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36" roundtripDataSignature="AMtx7mgUBk94/9BiEcHXaGLd8S0oC+mmz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Alejandro Dominguez Lamel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4EBA73-C6CA-4F9A-97DA-8B217BDFEEAB}">
  <a:tblStyle styleId="{C94EBA73-C6CA-4F9A-97DA-8B217BDFEEA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29" Type="http://schemas.openxmlformats.org/officeDocument/2006/relationships/slide" Target="slides/slide122.xml"/><Relationship Id="rId128" Type="http://schemas.openxmlformats.org/officeDocument/2006/relationships/slide" Target="slides/slide121.xml"/><Relationship Id="rId127" Type="http://schemas.openxmlformats.org/officeDocument/2006/relationships/slide" Target="slides/slide120.xml"/><Relationship Id="rId126" Type="http://schemas.openxmlformats.org/officeDocument/2006/relationships/slide" Target="slides/slide119.xml"/><Relationship Id="rId26" Type="http://schemas.openxmlformats.org/officeDocument/2006/relationships/slide" Target="slides/slide19.xml"/><Relationship Id="rId121" Type="http://schemas.openxmlformats.org/officeDocument/2006/relationships/slide" Target="slides/slide114.xml"/><Relationship Id="rId25" Type="http://schemas.openxmlformats.org/officeDocument/2006/relationships/slide" Target="slides/slide18.xml"/><Relationship Id="rId120" Type="http://schemas.openxmlformats.org/officeDocument/2006/relationships/slide" Target="slides/slide113.xml"/><Relationship Id="rId28" Type="http://schemas.openxmlformats.org/officeDocument/2006/relationships/slide" Target="slides/slide21.xml"/><Relationship Id="rId27" Type="http://schemas.openxmlformats.org/officeDocument/2006/relationships/slide" Target="slides/slide20.xml"/><Relationship Id="rId125" Type="http://schemas.openxmlformats.org/officeDocument/2006/relationships/slide" Target="slides/slide118.xml"/><Relationship Id="rId29" Type="http://schemas.openxmlformats.org/officeDocument/2006/relationships/slide" Target="slides/slide22.xml"/><Relationship Id="rId124" Type="http://schemas.openxmlformats.org/officeDocument/2006/relationships/slide" Target="slides/slide117.xml"/><Relationship Id="rId123" Type="http://schemas.openxmlformats.org/officeDocument/2006/relationships/slide" Target="slides/slide116.xml"/><Relationship Id="rId122" Type="http://schemas.openxmlformats.org/officeDocument/2006/relationships/slide" Target="slides/slide115.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18" Type="http://schemas.openxmlformats.org/officeDocument/2006/relationships/slide" Target="slides/slide111.xml"/><Relationship Id="rId117" Type="http://schemas.openxmlformats.org/officeDocument/2006/relationships/slide" Target="slides/slide110.xml"/><Relationship Id="rId116" Type="http://schemas.openxmlformats.org/officeDocument/2006/relationships/slide" Target="slides/slide109.xml"/><Relationship Id="rId115" Type="http://schemas.openxmlformats.org/officeDocument/2006/relationships/slide" Target="slides/slide108.xml"/><Relationship Id="rId119" Type="http://schemas.openxmlformats.org/officeDocument/2006/relationships/slide" Target="slides/slide112.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132" Type="http://schemas.openxmlformats.org/officeDocument/2006/relationships/slide" Target="slides/slide125.xml"/><Relationship Id="rId131" Type="http://schemas.openxmlformats.org/officeDocument/2006/relationships/slide" Target="slides/slide124.xml"/><Relationship Id="rId130" Type="http://schemas.openxmlformats.org/officeDocument/2006/relationships/slide" Target="slides/slide123.xml"/><Relationship Id="rId136" Type="http://customschemas.google.com/relationships/presentationmetadata" Target="metadata"/><Relationship Id="rId135" Type="http://schemas.openxmlformats.org/officeDocument/2006/relationships/slide" Target="slides/slide128.xml"/><Relationship Id="rId134" Type="http://schemas.openxmlformats.org/officeDocument/2006/relationships/slide" Target="slides/slide127.xml"/><Relationship Id="rId133" Type="http://schemas.openxmlformats.org/officeDocument/2006/relationships/slide" Target="slides/slide126.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06-12T09:33:05.007">
    <p:pos x="4486" y="2758"/>
    <p:text>Traducido de
"Capitalización paro"
Entiendo que paro hace referencia a la ayuda por desempleo</p:text>
    <p:extLst>
      <p:ext uri="{C676402C-5697-4E1C-873F-D02D1690AC5C}">
        <p15:threadingInfo timeZoneBias="0"/>
      </p:ext>
      <p:ext uri="http://customooxmlschemas.google.com/">
        <go:slidesCustomData xmlns:go="http://customooxmlschemas.google.com/" commentPostId="AAAAKzaevEg"/>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0-06-12T09:50:03.538">
    <p:pos x="2154" y="2614"/>
    <p:text>Traducción común para "Impuesto de Sociedades"</p:text>
    <p:extLst>
      <p:ext uri="{C676402C-5697-4E1C-873F-D02D1690AC5C}">
        <p15:threadingInfo timeZoneBias="0"/>
      </p:ext>
      <p:ext uri="http://customooxmlschemas.google.com/">
        <go:slidesCustomData xmlns:go="http://customooxmlschemas.google.com/" commentPostId="AAAAKzaevEk"/>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0-06-12T11:06:39.238">
    <p:pos x="5583" y="1174"/>
    <p:text>Revisar la traducción de los ratios, principalmente la del pasivo. Principalmente que no exista un cambio de significado del ratio</p:text>
    <p:extLst>
      <p:ext uri="{C676402C-5697-4E1C-873F-D02D1690AC5C}">
        <p15:threadingInfo timeZoneBias="0"/>
      </p:ext>
      <p:ext uri="http://customooxmlschemas.google.com/">
        <go:slidesCustomData xmlns:go="http://customooxmlschemas.google.com/" commentPostId="AAAAKzaevEo"/>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0-06-12T11:11:19.448">
    <p:pos x="5283" y="709"/>
    <p:text>El gráfico está hecho como una imagen y está en castellano</p:text>
    <p:extLst>
      <p:ext uri="{C676402C-5697-4E1C-873F-D02D1690AC5C}">
        <p15:threadingInfo timeZoneBias="0"/>
      </p:ext>
      <p:ext uri="http://customooxmlschemas.google.com/">
        <go:slidesCustomData xmlns:go="http://customooxmlschemas.google.com/" commentPostId="AAAAKzaevEs"/>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3" name="Google Shape;1133;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p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7" name="Google Shape;1177;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p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4" name="Google Shape;1184;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1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4" name="Shape 1194"/>
        <p:cNvGrpSpPr/>
        <p:nvPr/>
      </p:nvGrpSpPr>
      <p:grpSpPr>
        <a:xfrm>
          <a:off x="0" y="0"/>
          <a:ext cx="0" cy="0"/>
          <a:chOff x="0" y="0"/>
          <a:chExt cx="0" cy="0"/>
        </a:xfrm>
      </p:grpSpPr>
      <p:sp>
        <p:nvSpPr>
          <p:cNvPr id="1195" name="Google Shape;1195;p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6" name="Google Shape;1196;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0" name="Shape 1200"/>
        <p:cNvGrpSpPr/>
        <p:nvPr/>
      </p:nvGrpSpPr>
      <p:grpSpPr>
        <a:xfrm>
          <a:off x="0" y="0"/>
          <a:ext cx="0" cy="0"/>
          <a:chOff x="0" y="0"/>
          <a:chExt cx="0" cy="0"/>
        </a:xfrm>
      </p:grpSpPr>
      <p:sp>
        <p:nvSpPr>
          <p:cNvPr id="1201" name="Google Shape;1201;p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2" name="Google Shape;1202;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8" name="Google Shape;1208;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p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4" name="Google Shape;1234;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p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0" name="Google Shape;1240;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p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6" name="Google Shape;1246;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2" name="Google Shape;1252;p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3" name="Google Shape;1253;p1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p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1" name="Google Shape;1281;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7" name="Google Shape;1287;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p1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4" name="Google Shape;1294;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p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2" name="Google Shape;1312;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p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8" name="Google Shape;1318;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p1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4" name="Google Shape;1324;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p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0" name="Google Shape;1330;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p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7" name="Google Shape;1337;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1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4" name="Google Shape;1344;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03" name="Google Shape;20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p1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0" name="Google Shape;1350;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7" name="Google Shape;1357;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p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4" name="Google Shape;1364;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1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1" name="Google Shape;1371;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7" name="Google Shape;1377;p1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8" name="Google Shape;1378;p1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4" name="Shape 1404"/>
        <p:cNvGrpSpPr/>
        <p:nvPr/>
      </p:nvGrpSpPr>
      <p:grpSpPr>
        <a:xfrm>
          <a:off x="0" y="0"/>
          <a:ext cx="0" cy="0"/>
          <a:chOff x="0" y="0"/>
          <a:chExt cx="0" cy="0"/>
        </a:xfrm>
      </p:grpSpPr>
      <p:sp>
        <p:nvSpPr>
          <p:cNvPr id="1405" name="Google Shape;1405;p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6" name="Google Shape;1406;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p1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8" name="Google Shape;1428;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2" name="Shape 1432"/>
        <p:cNvGrpSpPr/>
        <p:nvPr/>
      </p:nvGrpSpPr>
      <p:grpSpPr>
        <a:xfrm>
          <a:off x="0" y="0"/>
          <a:ext cx="0" cy="0"/>
          <a:chOff x="0" y="0"/>
          <a:chExt cx="0" cy="0"/>
        </a:xfrm>
      </p:grpSpPr>
      <p:sp>
        <p:nvSpPr>
          <p:cNvPr id="1433" name="Google Shape;1433;p1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4" name="Google Shape;1434;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p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9" name="Google Shape;1439;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15" name="Google Shape;21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2" name="Google Shape;22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29" name="Google Shape;22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9" name="Google Shape;23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89" name="Google Shape;28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06" name="Google Shape;30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9" name="Google Shape;13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58" name="Google Shape;45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2" name="Google Shape;552;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7" name="Google Shape;597;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10" name="Google Shape;610;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61" name="Google Shape;661;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68" name="Google Shape;66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76" name="Google Shape;67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686" name="Google Shape;686;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07" name="Google Shape;70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22" name="Google Shape;72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29" name="Google Shape;729;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67" name="Google Shape;767;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1" name="Shape 781"/>
        <p:cNvGrpSpPr/>
        <p:nvPr/>
      </p:nvGrpSpPr>
      <p:grpSpPr>
        <a:xfrm>
          <a:off x="0" y="0"/>
          <a:ext cx="0" cy="0"/>
          <a:chOff x="0" y="0"/>
          <a:chExt cx="0" cy="0"/>
        </a:xfrm>
      </p:grpSpPr>
      <p:sp>
        <p:nvSpPr>
          <p:cNvPr id="782" name="Google Shape;782;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3" name="Google Shape;78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7" name="Google Shape;817;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p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5" name="Google Shape;825;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2" name="Google Shape;832;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3" name="Shape 853"/>
        <p:cNvGrpSpPr/>
        <p:nvPr/>
      </p:nvGrpSpPr>
      <p:grpSpPr>
        <a:xfrm>
          <a:off x="0" y="0"/>
          <a:ext cx="0" cy="0"/>
          <a:chOff x="0" y="0"/>
          <a:chExt cx="0" cy="0"/>
        </a:xfrm>
      </p:grpSpPr>
      <p:sp>
        <p:nvSpPr>
          <p:cNvPr id="854" name="Google Shape;854;p7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5" name="Google Shape;855;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9" name="Google Shape;889;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7" name="Google Shape;897;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4" name="Shape 904"/>
        <p:cNvGrpSpPr/>
        <p:nvPr/>
      </p:nvGrpSpPr>
      <p:grpSpPr>
        <a:xfrm>
          <a:off x="0" y="0"/>
          <a:ext cx="0" cy="0"/>
          <a:chOff x="0" y="0"/>
          <a:chExt cx="0" cy="0"/>
        </a:xfrm>
      </p:grpSpPr>
      <p:sp>
        <p:nvSpPr>
          <p:cNvPr id="905" name="Google Shape;905;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6" name="Google Shape;906;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2" name="Google Shape;922;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1" name="Google Shape;951;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5" name="Google Shape;965;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2" name="Google Shape;982;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8" name="Google Shape;1008;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16" name="Google Shape;1016;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p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37" name="Google Shape;1037;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069" name="Google Shape;1069;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p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1" name="Google Shape;1081;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p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2" name="Google Shape;1092;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9" name="Google Shape;1099;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p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5" name="Shape 1125"/>
        <p:cNvGrpSpPr/>
        <p:nvPr/>
      </p:nvGrpSpPr>
      <p:grpSpPr>
        <a:xfrm>
          <a:off x="0" y="0"/>
          <a:ext cx="0" cy="0"/>
          <a:chOff x="0" y="0"/>
          <a:chExt cx="0" cy="0"/>
        </a:xfrm>
      </p:grpSpPr>
      <p:sp>
        <p:nvSpPr>
          <p:cNvPr id="1126" name="Google Shape;1126;p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7" name="Google Shape;1127;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7" name="Shape 17"/>
        <p:cNvGrpSpPr/>
        <p:nvPr/>
      </p:nvGrpSpPr>
      <p:grpSpPr>
        <a:xfrm>
          <a:off x="0" y="0"/>
          <a:ext cx="0" cy="0"/>
          <a:chOff x="0" y="0"/>
          <a:chExt cx="0" cy="0"/>
        </a:xfrm>
      </p:grpSpPr>
      <p:sp>
        <p:nvSpPr>
          <p:cNvPr id="18" name="Google Shape;18;p130"/>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130"/>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30"/>
          <p:cNvSpPr txBox="1"/>
          <p:nvPr>
            <p:ph type="ctrTitle"/>
          </p:nvPr>
        </p:nvSpPr>
        <p:spPr>
          <a:xfrm rot="-2460000">
            <a:off x="817112" y="1730403"/>
            <a:ext cx="5648623" cy="1204306"/>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30"/>
          <p:cNvSpPr txBox="1"/>
          <p:nvPr>
            <p:ph idx="1" type="subTitle"/>
          </p:nvPr>
        </p:nvSpPr>
        <p:spPr>
          <a:xfrm rot="-2460000">
            <a:off x="1212277" y="2470925"/>
            <a:ext cx="6511131" cy="329259"/>
          </a:xfrm>
          <a:prstGeom prst="rect">
            <a:avLst/>
          </a:prstGeom>
          <a:noFill/>
          <a:ln>
            <a:noFill/>
          </a:ln>
        </p:spPr>
        <p:txBody>
          <a:bodyPr anchorCtr="0" anchor="t" bIns="45700" lIns="91425" spcFirstLastPara="1" rIns="91425" wrap="square" tIns="9125">
            <a:normAutofit/>
          </a:bodyPr>
          <a:lstStyle>
            <a:lvl1pPr lvl="0" algn="l">
              <a:spcBef>
                <a:spcPts val="800"/>
              </a:spcBef>
              <a:spcAft>
                <a:spcPts val="0"/>
              </a:spcAft>
              <a:buClr>
                <a:schemeClr val="dk1"/>
              </a:buClr>
              <a:buSzPts val="1400"/>
              <a:buNone/>
              <a:defRPr b="0" i="0" sz="1400" u="none" cap="none" strike="noStrike">
                <a:solidFill>
                  <a:schemeClr val="dk1"/>
                </a:solidFill>
                <a:latin typeface="Calibri"/>
                <a:ea typeface="Calibri"/>
                <a:cs typeface="Calibri"/>
                <a:sym typeface="Calibri"/>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p:txBody>
      </p:sp>
      <p:sp>
        <p:nvSpPr>
          <p:cNvPr id="22" name="Google Shape;22;p130"/>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130"/>
          <p:cNvPicPr preferRelativeResize="0"/>
          <p:nvPr/>
        </p:nvPicPr>
        <p:blipFill rotWithShape="1">
          <a:blip r:embed="rId2">
            <a:alphaModFix/>
          </a:blip>
          <a:srcRect b="0" l="0" r="0" t="0"/>
          <a:stretch/>
        </p:blipFill>
        <p:spPr>
          <a:xfrm>
            <a:off x="5292080" y="2852936"/>
            <a:ext cx="3148769" cy="3148769"/>
          </a:xfrm>
          <a:prstGeom prst="rect">
            <a:avLst/>
          </a:prstGeom>
          <a:noFill/>
          <a:ln>
            <a:noFill/>
          </a:ln>
        </p:spPr>
      </p:pic>
      <p:pic>
        <p:nvPicPr>
          <p:cNvPr id="24" name="Google Shape;24;p130"/>
          <p:cNvPicPr preferRelativeResize="0"/>
          <p:nvPr/>
        </p:nvPicPr>
        <p:blipFill rotWithShape="1">
          <a:blip r:embed="rId3">
            <a:alphaModFix/>
          </a:blip>
          <a:srcRect b="0" l="0" r="0" t="0"/>
          <a:stretch/>
        </p:blipFill>
        <p:spPr>
          <a:xfrm>
            <a:off x="827584" y="6165304"/>
            <a:ext cx="2066544" cy="591312"/>
          </a:xfrm>
          <a:prstGeom prst="rect">
            <a:avLst/>
          </a:prstGeom>
          <a:noFill/>
          <a:ln>
            <a:noFill/>
          </a:ln>
        </p:spPr>
      </p:pic>
      <p:sp>
        <p:nvSpPr>
          <p:cNvPr id="25" name="Google Shape;25;p130"/>
          <p:cNvSpPr txBox="1"/>
          <p:nvPr/>
        </p:nvSpPr>
        <p:spPr>
          <a:xfrm>
            <a:off x="3512654" y="6264099"/>
            <a:ext cx="2272816" cy="40802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s-ES" sz="1200" u="none" cap="none" strike="noStrike">
                <a:solidFill>
                  <a:schemeClr val="lt1"/>
                </a:solidFill>
                <a:latin typeface="Calibri"/>
                <a:ea typeface="Calibri"/>
                <a:cs typeface="Calibri"/>
                <a:sym typeface="Calibri"/>
              </a:rPr>
              <a:t>TRAINING PROGRAM </a:t>
            </a:r>
            <a:endParaRPr b="1" i="0" sz="1200" u="none" cap="none" strike="noStrike">
              <a:solidFill>
                <a:schemeClr val="lt1"/>
              </a:solidFill>
              <a:latin typeface="Calibri"/>
              <a:ea typeface="Calibri"/>
              <a:cs typeface="Calibri"/>
              <a:sym typeface="Calibri"/>
            </a:endParaRPr>
          </a:p>
        </p:txBody>
      </p:sp>
      <p:sp>
        <p:nvSpPr>
          <p:cNvPr id="26" name="Google Shape;26;p130"/>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b="0" i="0" sz="1200" u="none" cap="none" strike="noStrike">
                <a:solidFill>
                  <a:schemeClr val="lt1"/>
                </a:solidFill>
                <a:latin typeface="Calibri"/>
                <a:ea typeface="Calibri"/>
                <a:cs typeface="Calibri"/>
                <a:sym typeface="Calibri"/>
              </a:defRPr>
            </a:lvl1pPr>
            <a:lvl2pPr indent="0" lvl="1" marL="0" algn="l">
              <a:spcBef>
                <a:spcPts val="0"/>
              </a:spcBef>
              <a:buNone/>
              <a:defRPr b="0" i="0" sz="1200" u="none" cap="none" strike="noStrike">
                <a:solidFill>
                  <a:schemeClr val="lt1"/>
                </a:solidFill>
                <a:latin typeface="Calibri"/>
                <a:ea typeface="Calibri"/>
                <a:cs typeface="Calibri"/>
                <a:sym typeface="Calibri"/>
              </a:defRPr>
            </a:lvl2pPr>
            <a:lvl3pPr indent="0" lvl="2" marL="0" algn="l">
              <a:spcBef>
                <a:spcPts val="0"/>
              </a:spcBef>
              <a:buNone/>
              <a:defRPr b="0" i="0" sz="1200" u="none" cap="none" strike="noStrike">
                <a:solidFill>
                  <a:schemeClr val="lt1"/>
                </a:solidFill>
                <a:latin typeface="Calibri"/>
                <a:ea typeface="Calibri"/>
                <a:cs typeface="Calibri"/>
                <a:sym typeface="Calibri"/>
              </a:defRPr>
            </a:lvl3pPr>
            <a:lvl4pPr indent="0" lvl="3" marL="0" algn="l">
              <a:spcBef>
                <a:spcPts val="0"/>
              </a:spcBef>
              <a:buNone/>
              <a:defRPr b="0" i="0" sz="1200" u="none" cap="none" strike="noStrike">
                <a:solidFill>
                  <a:schemeClr val="lt1"/>
                </a:solidFill>
                <a:latin typeface="Calibri"/>
                <a:ea typeface="Calibri"/>
                <a:cs typeface="Calibri"/>
                <a:sym typeface="Calibri"/>
              </a:defRPr>
            </a:lvl4pPr>
            <a:lvl5pPr indent="0" lvl="4" marL="0" algn="l">
              <a:spcBef>
                <a:spcPts val="0"/>
              </a:spcBef>
              <a:buNone/>
              <a:defRPr b="0" i="0" sz="1200" u="none" cap="none" strike="noStrike">
                <a:solidFill>
                  <a:schemeClr val="lt1"/>
                </a:solidFill>
                <a:latin typeface="Calibri"/>
                <a:ea typeface="Calibri"/>
                <a:cs typeface="Calibri"/>
                <a:sym typeface="Calibri"/>
              </a:defRPr>
            </a:lvl5pPr>
            <a:lvl6pPr indent="0" lvl="5" marL="0" algn="l">
              <a:spcBef>
                <a:spcPts val="0"/>
              </a:spcBef>
              <a:buNone/>
              <a:defRPr b="0" i="0" sz="1200" u="none" cap="none" strike="noStrike">
                <a:solidFill>
                  <a:schemeClr val="lt1"/>
                </a:solidFill>
                <a:latin typeface="Calibri"/>
                <a:ea typeface="Calibri"/>
                <a:cs typeface="Calibri"/>
                <a:sym typeface="Calibri"/>
              </a:defRPr>
            </a:lvl6pPr>
            <a:lvl7pPr indent="0" lvl="6" marL="0" algn="l">
              <a:spcBef>
                <a:spcPts val="0"/>
              </a:spcBef>
              <a:buNone/>
              <a:defRPr b="0" i="0" sz="1200" u="none" cap="none" strike="noStrike">
                <a:solidFill>
                  <a:schemeClr val="lt1"/>
                </a:solidFill>
                <a:latin typeface="Calibri"/>
                <a:ea typeface="Calibri"/>
                <a:cs typeface="Calibri"/>
                <a:sym typeface="Calibri"/>
              </a:defRPr>
            </a:lvl7pPr>
            <a:lvl8pPr indent="0" lvl="7" marL="0" algn="l">
              <a:spcBef>
                <a:spcPts val="0"/>
              </a:spcBef>
              <a:buNone/>
              <a:defRPr b="0" i="0" sz="1200" u="none" cap="none" strike="noStrike">
                <a:solidFill>
                  <a:schemeClr val="lt1"/>
                </a:solidFill>
                <a:latin typeface="Calibri"/>
                <a:ea typeface="Calibri"/>
                <a:cs typeface="Calibri"/>
                <a:sym typeface="Calibri"/>
              </a:defRPr>
            </a:lvl8pPr>
            <a:lvl9pPr indent="0" lvl="8" marL="0" algn="l">
              <a:spcBef>
                <a:spcPts val="0"/>
              </a:spcBef>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87" name="Shape 87"/>
        <p:cNvGrpSpPr/>
        <p:nvPr/>
      </p:nvGrpSpPr>
      <p:grpSpPr>
        <a:xfrm>
          <a:off x="0" y="0"/>
          <a:ext cx="0" cy="0"/>
          <a:chOff x="0" y="0"/>
          <a:chExt cx="0" cy="0"/>
        </a:xfrm>
      </p:grpSpPr>
      <p:sp>
        <p:nvSpPr>
          <p:cNvPr id="88" name="Google Shape;88;p139"/>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3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9"/>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9"/>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92" name="Shape 92"/>
        <p:cNvGrpSpPr/>
        <p:nvPr/>
      </p:nvGrpSpPr>
      <p:grpSpPr>
        <a:xfrm>
          <a:off x="0" y="0"/>
          <a:ext cx="0" cy="0"/>
          <a:chOff x="0" y="0"/>
          <a:chExt cx="0" cy="0"/>
        </a:xfrm>
      </p:grpSpPr>
      <p:sp>
        <p:nvSpPr>
          <p:cNvPr id="93" name="Google Shape;93;p140"/>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40"/>
          <p:cNvSpPr/>
          <p:nvPr/>
        </p:nvSpPr>
        <p:spPr>
          <a:xfrm rot="5400000">
            <a:off x="433389" y="-433387"/>
            <a:ext cx="6858000" cy="7724778"/>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0"/>
          <p:cNvSpPr txBox="1"/>
          <p:nvPr>
            <p:ph type="title"/>
          </p:nvPr>
        </p:nvSpPr>
        <p:spPr>
          <a:xfrm rot="-2460000">
            <a:off x="784930" y="1576103"/>
            <a:ext cx="5212080" cy="1089427"/>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FFFFFF"/>
              </a:buClr>
              <a:buSzPts val="2800"/>
              <a:buFont typeface="Calibri"/>
              <a:buNone/>
              <a:defRPr b="0" i="0" sz="2800" u="none" cap="none" strike="noStrik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40"/>
          <p:cNvSpPr txBox="1"/>
          <p:nvPr>
            <p:ph idx="1" type="body"/>
          </p:nvPr>
        </p:nvSpPr>
        <p:spPr>
          <a:xfrm>
            <a:off x="4749552" y="2618912"/>
            <a:ext cx="3807779" cy="3324687"/>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3200"/>
              <a:buNone/>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55600" lvl="5" marL="2743200" algn="l">
              <a:spcBef>
                <a:spcPts val="300"/>
              </a:spcBef>
              <a:spcAft>
                <a:spcPts val="0"/>
              </a:spcAft>
              <a:buSzPts val="2000"/>
              <a:buChar char="▪"/>
              <a:defRPr sz="2000"/>
            </a:lvl6pPr>
            <a:lvl7pPr indent="-355600" lvl="6" marL="3200400" algn="l">
              <a:spcBef>
                <a:spcPts val="300"/>
              </a:spcBef>
              <a:spcAft>
                <a:spcPts val="0"/>
              </a:spcAft>
              <a:buSzPts val="2000"/>
              <a:buChar char="▪"/>
              <a:defRPr sz="2000"/>
            </a:lvl7pPr>
            <a:lvl8pPr indent="-355600" lvl="7" marL="3657600" algn="l">
              <a:spcBef>
                <a:spcPts val="300"/>
              </a:spcBef>
              <a:spcAft>
                <a:spcPts val="0"/>
              </a:spcAft>
              <a:buSzPts val="2000"/>
              <a:buChar char="▪"/>
              <a:defRPr sz="2000"/>
            </a:lvl8pPr>
            <a:lvl9pPr indent="-355600" lvl="8" marL="4114800" algn="l">
              <a:spcBef>
                <a:spcPts val="300"/>
              </a:spcBef>
              <a:spcAft>
                <a:spcPts val="0"/>
              </a:spcAft>
              <a:buSzPts val="2000"/>
              <a:buChar char="▪"/>
              <a:defRPr sz="2000"/>
            </a:lvl9pPr>
          </a:lstStyle>
          <a:p/>
        </p:txBody>
      </p:sp>
      <p:sp>
        <p:nvSpPr>
          <p:cNvPr id="97" name="Google Shape;97;p140"/>
          <p:cNvSpPr txBox="1"/>
          <p:nvPr>
            <p:ph idx="2" type="body"/>
          </p:nvPr>
        </p:nvSpPr>
        <p:spPr>
          <a:xfrm rot="-2460000">
            <a:off x="1297954" y="2253385"/>
            <a:ext cx="5794760" cy="62331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rgbClr val="FFFFFF"/>
              </a:buClr>
              <a:buSzPts val="1400"/>
              <a:buNone/>
              <a:defRPr b="1" sz="1400">
                <a:solidFill>
                  <a:srgbClr val="FFFFFF"/>
                </a:solidFill>
                <a:latin typeface="Calibri"/>
                <a:ea typeface="Calibri"/>
                <a:cs typeface="Calibri"/>
                <a:sym typeface="Calibri"/>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98" name="Google Shape;98;p140"/>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0"/>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0"/>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rgbClr val="BFBFBF"/>
                </a:solidFill>
                <a:latin typeface="Calibri"/>
                <a:ea typeface="Calibri"/>
                <a:cs typeface="Calibri"/>
                <a:sym typeface="Calibri"/>
              </a:defRPr>
            </a:lvl1pPr>
            <a:lvl2pPr indent="0" lvl="1" marL="0" algn="l">
              <a:spcBef>
                <a:spcPts val="0"/>
              </a:spcBef>
              <a:buNone/>
              <a:defRPr sz="1200">
                <a:solidFill>
                  <a:srgbClr val="BFBFBF"/>
                </a:solidFill>
                <a:latin typeface="Calibri"/>
                <a:ea typeface="Calibri"/>
                <a:cs typeface="Calibri"/>
                <a:sym typeface="Calibri"/>
              </a:defRPr>
            </a:lvl2pPr>
            <a:lvl3pPr indent="0" lvl="2" marL="0" algn="l">
              <a:spcBef>
                <a:spcPts val="0"/>
              </a:spcBef>
              <a:buNone/>
              <a:defRPr sz="1200">
                <a:solidFill>
                  <a:srgbClr val="BFBFBF"/>
                </a:solidFill>
                <a:latin typeface="Calibri"/>
                <a:ea typeface="Calibri"/>
                <a:cs typeface="Calibri"/>
                <a:sym typeface="Calibri"/>
              </a:defRPr>
            </a:lvl3pPr>
            <a:lvl4pPr indent="0" lvl="3" marL="0" algn="l">
              <a:spcBef>
                <a:spcPts val="0"/>
              </a:spcBef>
              <a:buNone/>
              <a:defRPr sz="1200">
                <a:solidFill>
                  <a:srgbClr val="BFBFBF"/>
                </a:solidFill>
                <a:latin typeface="Calibri"/>
                <a:ea typeface="Calibri"/>
                <a:cs typeface="Calibri"/>
                <a:sym typeface="Calibri"/>
              </a:defRPr>
            </a:lvl4pPr>
            <a:lvl5pPr indent="0" lvl="4" marL="0" algn="l">
              <a:spcBef>
                <a:spcPts val="0"/>
              </a:spcBef>
              <a:buNone/>
              <a:defRPr sz="1200">
                <a:solidFill>
                  <a:srgbClr val="BFBFBF"/>
                </a:solidFill>
                <a:latin typeface="Calibri"/>
                <a:ea typeface="Calibri"/>
                <a:cs typeface="Calibri"/>
                <a:sym typeface="Calibri"/>
              </a:defRPr>
            </a:lvl5pPr>
            <a:lvl6pPr indent="0" lvl="5" marL="0" algn="l">
              <a:spcBef>
                <a:spcPts val="0"/>
              </a:spcBef>
              <a:buNone/>
              <a:defRPr sz="1200">
                <a:solidFill>
                  <a:srgbClr val="BFBFBF"/>
                </a:solidFill>
                <a:latin typeface="Calibri"/>
                <a:ea typeface="Calibri"/>
                <a:cs typeface="Calibri"/>
                <a:sym typeface="Calibri"/>
              </a:defRPr>
            </a:lvl6pPr>
            <a:lvl7pPr indent="0" lvl="6" marL="0" algn="l">
              <a:spcBef>
                <a:spcPts val="0"/>
              </a:spcBef>
              <a:buNone/>
              <a:defRPr sz="1200">
                <a:solidFill>
                  <a:srgbClr val="BFBFBF"/>
                </a:solidFill>
                <a:latin typeface="Calibri"/>
                <a:ea typeface="Calibri"/>
                <a:cs typeface="Calibri"/>
                <a:sym typeface="Calibri"/>
              </a:defRPr>
            </a:lvl7pPr>
            <a:lvl8pPr indent="0" lvl="7" marL="0" algn="l">
              <a:spcBef>
                <a:spcPts val="0"/>
              </a:spcBef>
              <a:buNone/>
              <a:defRPr sz="1200">
                <a:solidFill>
                  <a:srgbClr val="BFBFBF"/>
                </a:solidFill>
                <a:latin typeface="Calibri"/>
                <a:ea typeface="Calibri"/>
                <a:cs typeface="Calibri"/>
                <a:sym typeface="Calibri"/>
              </a:defRPr>
            </a:lvl8pPr>
            <a:lvl9pPr indent="0" lvl="8" marL="0" algn="l">
              <a:spcBef>
                <a:spcPts val="0"/>
              </a:spcBef>
              <a:buNone/>
              <a:defRPr sz="1200">
                <a:solidFill>
                  <a:srgbClr val="BFBFB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101" name="Shape 101"/>
        <p:cNvGrpSpPr/>
        <p:nvPr/>
      </p:nvGrpSpPr>
      <p:grpSpPr>
        <a:xfrm>
          <a:off x="0" y="0"/>
          <a:ext cx="0" cy="0"/>
          <a:chOff x="0" y="0"/>
          <a:chExt cx="0" cy="0"/>
        </a:xfrm>
      </p:grpSpPr>
      <p:sp>
        <p:nvSpPr>
          <p:cNvPr id="102" name="Google Shape;102;p141"/>
          <p:cNvSpPr/>
          <p:nvPr>
            <p:ph idx="2" type="pic"/>
          </p:nvPr>
        </p:nvSpPr>
        <p:spPr>
          <a:xfrm>
            <a:off x="2028825" y="0"/>
            <a:ext cx="7115175" cy="6858000"/>
          </a:xfrm>
          <a:prstGeom prst="rect">
            <a:avLst/>
          </a:prstGeom>
          <a:solidFill>
            <a:schemeClr val="accent3">
              <a:alpha val="80000"/>
            </a:schemeClr>
          </a:solidFill>
          <a:ln>
            <a:noFill/>
          </a:ln>
        </p:spPr>
        <p:txBody>
          <a:bodyPr anchorCtr="0" anchor="ctr" bIns="45700" lIns="91425" spcFirstLastPara="1" rIns="182875" wrap="square" tIns="45700">
            <a:normAutofit/>
          </a:bodyPr>
          <a:lstStyle>
            <a:lvl1pPr lvl="0" marR="0" rtl="0" algn="r">
              <a:spcBef>
                <a:spcPts val="8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1pPr>
            <a:lvl2pPr lvl="1"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2pPr>
            <a:lvl3pPr lvl="2"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3pPr>
            <a:lvl4pPr lvl="3"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103" name="Google Shape;103;p141"/>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41"/>
          <p:cNvSpPr/>
          <p:nvPr/>
        </p:nvSpPr>
        <p:spPr>
          <a:xfrm>
            <a:off x="0" y="5048250"/>
            <a:ext cx="3571875" cy="1809750"/>
          </a:xfrm>
          <a:custGeom>
            <a:rect b="b" l="l" r="r" t="t"/>
            <a:pathLst>
              <a:path extrusionOk="0" h="1809750" w="3571875">
                <a:moveTo>
                  <a:pt x="0" y="1809750"/>
                </a:moveTo>
                <a:lnTo>
                  <a:pt x="2038350" y="0"/>
                </a:lnTo>
                <a:lnTo>
                  <a:pt x="3571875" y="1809750"/>
                </a:lnTo>
                <a:lnTo>
                  <a:pt x="0" y="180975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1"/>
          <p:cNvSpPr txBox="1"/>
          <p:nvPr>
            <p:ph type="title"/>
          </p:nvPr>
        </p:nvSpPr>
        <p:spPr>
          <a:xfrm rot="-2460000">
            <a:off x="671197" y="1717501"/>
            <a:ext cx="5486400" cy="86744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800"/>
              <a:buFont typeface="Calibri"/>
              <a:buNone/>
              <a:defRPr b="0" sz="28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1"/>
          <p:cNvSpPr txBox="1"/>
          <p:nvPr>
            <p:ph idx="1" type="body"/>
          </p:nvPr>
        </p:nvSpPr>
        <p:spPr>
          <a:xfrm rot="-2460000">
            <a:off x="1143479" y="2180529"/>
            <a:ext cx="6096545" cy="7406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2"/>
              </a:buClr>
              <a:buSzPts val="1400"/>
              <a:buNone/>
              <a:defRPr sz="1400">
                <a:solidFill>
                  <a:schemeClr val="dk2"/>
                </a:solidFill>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107" name="Google Shape;107;p141"/>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1"/>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1"/>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142"/>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42"/>
          <p:cNvSpPr txBox="1"/>
          <p:nvPr>
            <p:ph idx="1" type="body"/>
          </p:nvPr>
        </p:nvSpPr>
        <p:spPr>
          <a:xfrm rot="5400000">
            <a:off x="2793506" y="-869917"/>
            <a:ext cx="3579849" cy="752094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113" name="Google Shape;113;p142"/>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42"/>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42"/>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143"/>
          <p:cNvSpPr txBox="1"/>
          <p:nvPr>
            <p:ph type="title"/>
          </p:nvPr>
        </p:nvSpPr>
        <p:spPr>
          <a:xfrm rot="5400000">
            <a:off x="5318919" y="1585120"/>
            <a:ext cx="4678362"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43"/>
          <p:cNvSpPr txBox="1"/>
          <p:nvPr>
            <p:ph idx="1" type="body"/>
          </p:nvPr>
        </p:nvSpPr>
        <p:spPr>
          <a:xfrm rot="5400000">
            <a:off x="1127919" y="-396080"/>
            <a:ext cx="4678362" cy="601980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119" name="Google Shape;119;p143"/>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43"/>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43"/>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7" name="Shape 27"/>
        <p:cNvGrpSpPr/>
        <p:nvPr/>
      </p:nvGrpSpPr>
      <p:grpSpPr>
        <a:xfrm>
          <a:off x="0" y="0"/>
          <a:ext cx="0" cy="0"/>
          <a:chOff x="0" y="0"/>
          <a:chExt cx="0" cy="0"/>
        </a:xfrm>
      </p:grpSpPr>
      <p:sp>
        <p:nvSpPr>
          <p:cNvPr id="28" name="Google Shape;28;p131"/>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31"/>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30" name="Google Shape;30;p131"/>
          <p:cNvSpPr txBox="1"/>
          <p:nvPr>
            <p:ph idx="11" type="ftr"/>
          </p:nvPr>
        </p:nvSpPr>
        <p:spPr>
          <a:xfrm>
            <a:off x="3452124" y="6460960"/>
            <a:ext cx="2272816" cy="408023"/>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b="1"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1" name="Google Shape;31;p131"/>
          <p:cNvPicPr preferRelativeResize="0"/>
          <p:nvPr/>
        </p:nvPicPr>
        <p:blipFill rotWithShape="1">
          <a:blip r:embed="rId2">
            <a:alphaModFix/>
          </a:blip>
          <a:srcRect b="14709" l="0" r="0" t="9662"/>
          <a:stretch/>
        </p:blipFill>
        <p:spPr>
          <a:xfrm>
            <a:off x="5940152" y="5082988"/>
            <a:ext cx="2212975" cy="1673628"/>
          </a:xfrm>
          <a:prstGeom prst="rect">
            <a:avLst/>
          </a:prstGeom>
          <a:noFill/>
          <a:ln>
            <a:noFill/>
          </a:ln>
        </p:spPr>
      </p:pic>
      <p:pic>
        <p:nvPicPr>
          <p:cNvPr id="32" name="Google Shape;32;p131"/>
          <p:cNvPicPr preferRelativeResize="0"/>
          <p:nvPr/>
        </p:nvPicPr>
        <p:blipFill rotWithShape="1">
          <a:blip r:embed="rId3">
            <a:alphaModFix/>
          </a:blip>
          <a:srcRect b="0" l="0" r="0" t="0"/>
          <a:stretch/>
        </p:blipFill>
        <p:spPr>
          <a:xfrm>
            <a:off x="899592" y="6165304"/>
            <a:ext cx="2066544" cy="591312"/>
          </a:xfrm>
          <a:prstGeom prst="rect">
            <a:avLst/>
          </a:prstGeom>
          <a:noFill/>
          <a:ln>
            <a:noFill/>
          </a:ln>
        </p:spPr>
      </p:pic>
      <p:sp>
        <p:nvSpPr>
          <p:cNvPr id="33" name="Google Shape;33;p131"/>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b="0" i="0" sz="1200" u="none" cap="none" strike="noStrike">
                <a:solidFill>
                  <a:schemeClr val="lt1"/>
                </a:solidFill>
                <a:latin typeface="Calibri"/>
                <a:ea typeface="Calibri"/>
                <a:cs typeface="Calibri"/>
                <a:sym typeface="Calibri"/>
              </a:defRPr>
            </a:lvl1pPr>
            <a:lvl2pPr indent="0" lvl="1" marL="0" algn="l">
              <a:spcBef>
                <a:spcPts val="0"/>
              </a:spcBef>
              <a:buNone/>
              <a:defRPr b="0" i="0" sz="1200" u="none" cap="none" strike="noStrike">
                <a:solidFill>
                  <a:schemeClr val="lt1"/>
                </a:solidFill>
                <a:latin typeface="Calibri"/>
                <a:ea typeface="Calibri"/>
                <a:cs typeface="Calibri"/>
                <a:sym typeface="Calibri"/>
              </a:defRPr>
            </a:lvl2pPr>
            <a:lvl3pPr indent="0" lvl="2" marL="0" algn="l">
              <a:spcBef>
                <a:spcPts val="0"/>
              </a:spcBef>
              <a:buNone/>
              <a:defRPr b="0" i="0" sz="1200" u="none" cap="none" strike="noStrike">
                <a:solidFill>
                  <a:schemeClr val="lt1"/>
                </a:solidFill>
                <a:latin typeface="Calibri"/>
                <a:ea typeface="Calibri"/>
                <a:cs typeface="Calibri"/>
                <a:sym typeface="Calibri"/>
              </a:defRPr>
            </a:lvl3pPr>
            <a:lvl4pPr indent="0" lvl="3" marL="0" algn="l">
              <a:spcBef>
                <a:spcPts val="0"/>
              </a:spcBef>
              <a:buNone/>
              <a:defRPr b="0" i="0" sz="1200" u="none" cap="none" strike="noStrike">
                <a:solidFill>
                  <a:schemeClr val="lt1"/>
                </a:solidFill>
                <a:latin typeface="Calibri"/>
                <a:ea typeface="Calibri"/>
                <a:cs typeface="Calibri"/>
                <a:sym typeface="Calibri"/>
              </a:defRPr>
            </a:lvl4pPr>
            <a:lvl5pPr indent="0" lvl="4" marL="0" algn="l">
              <a:spcBef>
                <a:spcPts val="0"/>
              </a:spcBef>
              <a:buNone/>
              <a:defRPr b="0" i="0" sz="1200" u="none" cap="none" strike="noStrike">
                <a:solidFill>
                  <a:schemeClr val="lt1"/>
                </a:solidFill>
                <a:latin typeface="Calibri"/>
                <a:ea typeface="Calibri"/>
                <a:cs typeface="Calibri"/>
                <a:sym typeface="Calibri"/>
              </a:defRPr>
            </a:lvl5pPr>
            <a:lvl6pPr indent="0" lvl="5" marL="0" algn="l">
              <a:spcBef>
                <a:spcPts val="0"/>
              </a:spcBef>
              <a:buNone/>
              <a:defRPr b="0" i="0" sz="1200" u="none" cap="none" strike="noStrike">
                <a:solidFill>
                  <a:schemeClr val="lt1"/>
                </a:solidFill>
                <a:latin typeface="Calibri"/>
                <a:ea typeface="Calibri"/>
                <a:cs typeface="Calibri"/>
                <a:sym typeface="Calibri"/>
              </a:defRPr>
            </a:lvl6pPr>
            <a:lvl7pPr indent="0" lvl="6" marL="0" algn="l">
              <a:spcBef>
                <a:spcPts val="0"/>
              </a:spcBef>
              <a:buNone/>
              <a:defRPr b="0" i="0" sz="1200" u="none" cap="none" strike="noStrike">
                <a:solidFill>
                  <a:schemeClr val="lt1"/>
                </a:solidFill>
                <a:latin typeface="Calibri"/>
                <a:ea typeface="Calibri"/>
                <a:cs typeface="Calibri"/>
                <a:sym typeface="Calibri"/>
              </a:defRPr>
            </a:lvl7pPr>
            <a:lvl8pPr indent="0" lvl="7" marL="0" algn="l">
              <a:spcBef>
                <a:spcPts val="0"/>
              </a:spcBef>
              <a:buNone/>
              <a:defRPr b="0" i="0" sz="1200" u="none" cap="none" strike="noStrike">
                <a:solidFill>
                  <a:schemeClr val="lt1"/>
                </a:solidFill>
                <a:latin typeface="Calibri"/>
                <a:ea typeface="Calibri"/>
                <a:cs typeface="Calibri"/>
                <a:sym typeface="Calibri"/>
              </a:defRPr>
            </a:lvl8pPr>
            <a:lvl9pPr indent="0" lvl="8" marL="0" algn="l">
              <a:spcBef>
                <a:spcPts val="0"/>
              </a:spcBef>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texto y objetos" type="txAndObj">
  <p:cSld name="TEXT_AND_OBJECT">
    <p:spTree>
      <p:nvGrpSpPr>
        <p:cNvPr id="34" name="Shape 34"/>
        <p:cNvGrpSpPr/>
        <p:nvPr/>
      </p:nvGrpSpPr>
      <p:grpSpPr>
        <a:xfrm>
          <a:off x="0" y="0"/>
          <a:ext cx="0" cy="0"/>
          <a:chOff x="0" y="0"/>
          <a:chExt cx="0" cy="0"/>
        </a:xfrm>
      </p:grpSpPr>
      <p:sp>
        <p:nvSpPr>
          <p:cNvPr id="35" name="Google Shape;35;p132"/>
          <p:cNvSpPr txBox="1"/>
          <p:nvPr>
            <p:ph type="title"/>
          </p:nvPr>
        </p:nvSpPr>
        <p:spPr>
          <a:xfrm>
            <a:off x="457200" y="277813"/>
            <a:ext cx="8229600" cy="1139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32"/>
          <p:cNvSpPr txBox="1"/>
          <p:nvPr>
            <p:ph idx="1" type="body"/>
          </p:nvPr>
        </p:nvSpPr>
        <p:spPr>
          <a:xfrm>
            <a:off x="457200" y="1600200"/>
            <a:ext cx="4038600" cy="4530725"/>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37" name="Google Shape;37;p132"/>
          <p:cNvSpPr txBox="1"/>
          <p:nvPr>
            <p:ph idx="2" type="body"/>
          </p:nvPr>
        </p:nvSpPr>
        <p:spPr>
          <a:xfrm>
            <a:off x="4648200" y="1600200"/>
            <a:ext cx="4038600" cy="4530725"/>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38" name="Google Shape;38;p132"/>
          <p:cNvSpPr txBox="1"/>
          <p:nvPr>
            <p:ph idx="11" type="ftr"/>
          </p:nvPr>
        </p:nvSpPr>
        <p:spPr>
          <a:xfrm>
            <a:off x="3347864" y="6323800"/>
            <a:ext cx="4724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32"/>
          <p:cNvSpPr/>
          <p:nvPr>
            <p:ph idx="12" type="sldNum"/>
          </p:nvPr>
        </p:nvSpPr>
        <p:spPr>
          <a:xfrm>
            <a:off x="8401037" y="6170822"/>
            <a:ext cx="650197" cy="481769"/>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pic>
        <p:nvPicPr>
          <p:cNvPr id="40" name="Google Shape;40;p132"/>
          <p:cNvPicPr preferRelativeResize="0"/>
          <p:nvPr/>
        </p:nvPicPr>
        <p:blipFill rotWithShape="1">
          <a:blip r:embed="rId2">
            <a:alphaModFix/>
          </a:blip>
          <a:srcRect b="0" l="0" r="0" t="0"/>
          <a:stretch/>
        </p:blipFill>
        <p:spPr>
          <a:xfrm>
            <a:off x="899592" y="6165304"/>
            <a:ext cx="2066544" cy="591312"/>
          </a:xfrm>
          <a:prstGeom prst="rect">
            <a:avLst/>
          </a:prstGeom>
          <a:noFill/>
          <a:ln>
            <a:noFill/>
          </a:ln>
        </p:spPr>
      </p:pic>
      <p:pic>
        <p:nvPicPr>
          <p:cNvPr id="41" name="Google Shape;41;p132"/>
          <p:cNvPicPr preferRelativeResize="0"/>
          <p:nvPr/>
        </p:nvPicPr>
        <p:blipFill rotWithShape="1">
          <a:blip r:embed="rId3">
            <a:alphaModFix/>
          </a:blip>
          <a:srcRect b="14709" l="0" r="0" t="9662"/>
          <a:stretch/>
        </p:blipFill>
        <p:spPr>
          <a:xfrm>
            <a:off x="5940152" y="5082989"/>
            <a:ext cx="2212975" cy="16736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type="objOnly">
  <p:cSld name="OBJECT_ONLY">
    <p:spTree>
      <p:nvGrpSpPr>
        <p:cNvPr id="42" name="Shape 42"/>
        <p:cNvGrpSpPr/>
        <p:nvPr/>
      </p:nvGrpSpPr>
      <p:grpSpPr>
        <a:xfrm>
          <a:off x="0" y="0"/>
          <a:ext cx="0" cy="0"/>
          <a:chOff x="0" y="0"/>
          <a:chExt cx="0" cy="0"/>
        </a:xfrm>
      </p:grpSpPr>
      <p:sp>
        <p:nvSpPr>
          <p:cNvPr id="43" name="Google Shape;43;p133"/>
          <p:cNvSpPr txBox="1"/>
          <p:nvPr>
            <p:ph idx="1" type="body"/>
          </p:nvPr>
        </p:nvSpPr>
        <p:spPr>
          <a:xfrm>
            <a:off x="457200" y="277813"/>
            <a:ext cx="8229600" cy="5853112"/>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44" name="Google Shape;44;p133"/>
          <p:cNvSpPr txBox="1"/>
          <p:nvPr>
            <p:ph idx="11" type="ftr"/>
          </p:nvPr>
        </p:nvSpPr>
        <p:spPr>
          <a:xfrm>
            <a:off x="3347864" y="6323800"/>
            <a:ext cx="4724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33"/>
          <p:cNvSpPr/>
          <p:nvPr>
            <p:ph idx="12" type="sldNum"/>
          </p:nvPr>
        </p:nvSpPr>
        <p:spPr>
          <a:xfrm>
            <a:off x="8256104" y="6170822"/>
            <a:ext cx="647854" cy="585794"/>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pic>
        <p:nvPicPr>
          <p:cNvPr id="46" name="Google Shape;46;p133"/>
          <p:cNvPicPr preferRelativeResize="0"/>
          <p:nvPr/>
        </p:nvPicPr>
        <p:blipFill rotWithShape="1">
          <a:blip r:embed="rId2">
            <a:alphaModFix/>
          </a:blip>
          <a:srcRect b="0" l="0" r="0" t="0"/>
          <a:stretch/>
        </p:blipFill>
        <p:spPr>
          <a:xfrm>
            <a:off x="899592" y="6165304"/>
            <a:ext cx="2066544" cy="591312"/>
          </a:xfrm>
          <a:prstGeom prst="rect">
            <a:avLst/>
          </a:prstGeom>
          <a:noFill/>
          <a:ln>
            <a:noFill/>
          </a:ln>
        </p:spPr>
      </p:pic>
      <p:pic>
        <p:nvPicPr>
          <p:cNvPr id="47" name="Google Shape;47;p133"/>
          <p:cNvPicPr preferRelativeResize="0"/>
          <p:nvPr/>
        </p:nvPicPr>
        <p:blipFill rotWithShape="1">
          <a:blip r:embed="rId3">
            <a:alphaModFix/>
          </a:blip>
          <a:srcRect b="14709" l="0" r="0" t="9662"/>
          <a:stretch/>
        </p:blipFill>
        <p:spPr>
          <a:xfrm>
            <a:off x="5940152" y="5082989"/>
            <a:ext cx="2212975" cy="16736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48" name="Shape 48"/>
        <p:cNvGrpSpPr/>
        <p:nvPr/>
      </p:nvGrpSpPr>
      <p:grpSpPr>
        <a:xfrm>
          <a:off x="0" y="0"/>
          <a:ext cx="0" cy="0"/>
          <a:chOff x="0" y="0"/>
          <a:chExt cx="0" cy="0"/>
        </a:xfrm>
      </p:grpSpPr>
      <p:sp>
        <p:nvSpPr>
          <p:cNvPr id="49" name="Google Shape;49;p134"/>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34"/>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
        <p:nvSpPr>
          <p:cNvPr id="51" name="Google Shape;51;p134"/>
          <p:cNvSpPr txBox="1"/>
          <p:nvPr/>
        </p:nvSpPr>
        <p:spPr>
          <a:xfrm>
            <a:off x="3347864" y="6323800"/>
            <a:ext cx="4724400" cy="27432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s-ES" sz="1200" cap="none">
                <a:solidFill>
                  <a:srgbClr val="FFFFFF"/>
                </a:solidFill>
                <a:latin typeface="Calibri"/>
                <a:ea typeface="Calibri"/>
                <a:cs typeface="Calibri"/>
                <a:sym typeface="Calibri"/>
              </a:rPr>
              <a:t>TRAINING PROGRAM </a:t>
            </a:r>
            <a:endParaRPr/>
          </a:p>
        </p:txBody>
      </p:sp>
      <p:pic>
        <p:nvPicPr>
          <p:cNvPr id="52" name="Google Shape;52;p134"/>
          <p:cNvPicPr preferRelativeResize="0"/>
          <p:nvPr/>
        </p:nvPicPr>
        <p:blipFill rotWithShape="1">
          <a:blip r:embed="rId2">
            <a:alphaModFix/>
          </a:blip>
          <a:srcRect b="0" l="0" r="0" t="0"/>
          <a:stretch/>
        </p:blipFill>
        <p:spPr>
          <a:xfrm>
            <a:off x="899592" y="6165304"/>
            <a:ext cx="2066544" cy="591312"/>
          </a:xfrm>
          <a:prstGeom prst="rect">
            <a:avLst/>
          </a:prstGeom>
          <a:noFill/>
          <a:ln>
            <a:noFill/>
          </a:ln>
        </p:spPr>
      </p:pic>
      <p:pic>
        <p:nvPicPr>
          <p:cNvPr id="53" name="Google Shape;53;p134"/>
          <p:cNvPicPr preferRelativeResize="0"/>
          <p:nvPr/>
        </p:nvPicPr>
        <p:blipFill rotWithShape="1">
          <a:blip r:embed="rId3">
            <a:alphaModFix/>
          </a:blip>
          <a:srcRect b="14709" l="0" r="0" t="9662"/>
          <a:stretch/>
        </p:blipFill>
        <p:spPr>
          <a:xfrm>
            <a:off x="5940152" y="5082989"/>
            <a:ext cx="2212975" cy="16736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imágenes prediseñadas y texto" type="clipArtAndTx">
  <p:cSld name="CLIPART_AND_TEXT">
    <p:spTree>
      <p:nvGrpSpPr>
        <p:cNvPr id="54" name="Shape 54"/>
        <p:cNvGrpSpPr/>
        <p:nvPr/>
      </p:nvGrpSpPr>
      <p:grpSpPr>
        <a:xfrm>
          <a:off x="0" y="0"/>
          <a:ext cx="0" cy="0"/>
          <a:chOff x="0" y="0"/>
          <a:chExt cx="0" cy="0"/>
        </a:xfrm>
      </p:grpSpPr>
      <p:sp>
        <p:nvSpPr>
          <p:cNvPr id="55" name="Google Shape;55;p135"/>
          <p:cNvSpPr txBox="1"/>
          <p:nvPr>
            <p:ph type="title"/>
          </p:nvPr>
        </p:nvSpPr>
        <p:spPr>
          <a:xfrm>
            <a:off x="457200" y="277813"/>
            <a:ext cx="8229600" cy="11398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5"/>
          <p:cNvSpPr/>
          <p:nvPr>
            <p:ph idx="2" type="clipArt"/>
          </p:nvPr>
        </p:nvSpPr>
        <p:spPr>
          <a:xfrm>
            <a:off x="457200" y="1600200"/>
            <a:ext cx="4038600" cy="4530725"/>
          </a:xfrm>
          <a:prstGeom prst="rect">
            <a:avLst/>
          </a:prstGeom>
          <a:noFill/>
          <a:ln>
            <a:noFill/>
          </a:ln>
        </p:spPr>
        <p:txBody>
          <a:bodyPr anchorCtr="0" anchor="t" bIns="45700" lIns="91425" spcFirstLastPara="1" rIns="91425" wrap="square" tIns="45700">
            <a:normAutofit/>
          </a:bodyPr>
          <a:lstStyle>
            <a:lvl1pPr lvl="0" marR="0" rtl="0" algn="l">
              <a:spcBef>
                <a:spcPts val="8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1pPr>
            <a:lvl2pPr lvl="1"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2pPr>
            <a:lvl3pPr lvl="2"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3pPr>
            <a:lvl4pPr lvl="3"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57" name="Google Shape;57;p135"/>
          <p:cNvSpPr txBox="1"/>
          <p:nvPr>
            <p:ph idx="1" type="body"/>
          </p:nvPr>
        </p:nvSpPr>
        <p:spPr>
          <a:xfrm>
            <a:off x="4648200" y="1600200"/>
            <a:ext cx="4038600" cy="4530725"/>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58" name="Google Shape;58;p135"/>
          <p:cNvSpPr txBox="1"/>
          <p:nvPr>
            <p:ph idx="11" type="ftr"/>
          </p:nvPr>
        </p:nvSpPr>
        <p:spPr>
          <a:xfrm>
            <a:off x="3347864" y="6323800"/>
            <a:ext cx="4724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5"/>
          <p:cNvSpPr/>
          <p:nvPr>
            <p:ph idx="12" type="sldNum"/>
          </p:nvPr>
        </p:nvSpPr>
        <p:spPr>
          <a:xfrm>
            <a:off x="8322365" y="6170822"/>
            <a:ext cx="675861" cy="481769"/>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pic>
        <p:nvPicPr>
          <p:cNvPr id="60" name="Google Shape;60;p135"/>
          <p:cNvPicPr preferRelativeResize="0"/>
          <p:nvPr/>
        </p:nvPicPr>
        <p:blipFill rotWithShape="1">
          <a:blip r:embed="rId2">
            <a:alphaModFix/>
          </a:blip>
          <a:srcRect b="0" l="0" r="0" t="0"/>
          <a:stretch/>
        </p:blipFill>
        <p:spPr>
          <a:xfrm>
            <a:off x="899592" y="6165304"/>
            <a:ext cx="2066544" cy="591312"/>
          </a:xfrm>
          <a:prstGeom prst="rect">
            <a:avLst/>
          </a:prstGeom>
          <a:noFill/>
          <a:ln>
            <a:noFill/>
          </a:ln>
        </p:spPr>
      </p:pic>
      <p:pic>
        <p:nvPicPr>
          <p:cNvPr id="61" name="Google Shape;61;p135"/>
          <p:cNvPicPr preferRelativeResize="0"/>
          <p:nvPr/>
        </p:nvPicPr>
        <p:blipFill rotWithShape="1">
          <a:blip r:embed="rId3">
            <a:alphaModFix/>
          </a:blip>
          <a:srcRect b="14709" l="0" r="0" t="9662"/>
          <a:stretch/>
        </p:blipFill>
        <p:spPr>
          <a:xfrm>
            <a:off x="5940152" y="5082989"/>
            <a:ext cx="2212975" cy="16736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2" name="Shape 62"/>
        <p:cNvGrpSpPr/>
        <p:nvPr/>
      </p:nvGrpSpPr>
      <p:grpSpPr>
        <a:xfrm>
          <a:off x="0" y="0"/>
          <a:ext cx="0" cy="0"/>
          <a:chOff x="0" y="0"/>
          <a:chExt cx="0" cy="0"/>
        </a:xfrm>
      </p:grpSpPr>
      <p:sp>
        <p:nvSpPr>
          <p:cNvPr id="63" name="Google Shape;63;p136"/>
          <p:cNvSpPr txBox="1"/>
          <p:nvPr>
            <p:ph idx="1" type="body"/>
          </p:nvPr>
        </p:nvSpPr>
        <p:spPr>
          <a:xfrm>
            <a:off x="822960"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64" name="Google Shape;64;p136"/>
          <p:cNvSpPr txBox="1"/>
          <p:nvPr>
            <p:ph idx="2" type="body"/>
          </p:nvPr>
        </p:nvSpPr>
        <p:spPr>
          <a:xfrm>
            <a:off x="4700016"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65" name="Google Shape;65;p136"/>
          <p:cNvSpPr txBox="1"/>
          <p:nvPr>
            <p:ph idx="11" type="ftr"/>
          </p:nvPr>
        </p:nvSpPr>
        <p:spPr>
          <a:xfrm>
            <a:off x="3347864" y="6323800"/>
            <a:ext cx="4724400"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1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6"/>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
        <p:nvSpPr>
          <p:cNvPr id="67" name="Google Shape;67;p136"/>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8" name="Google Shape;68;p136"/>
          <p:cNvPicPr preferRelativeResize="0"/>
          <p:nvPr/>
        </p:nvPicPr>
        <p:blipFill rotWithShape="1">
          <a:blip r:embed="rId2">
            <a:alphaModFix/>
          </a:blip>
          <a:srcRect b="0" l="0" r="0" t="0"/>
          <a:stretch/>
        </p:blipFill>
        <p:spPr>
          <a:xfrm>
            <a:off x="899592" y="6165304"/>
            <a:ext cx="2066544" cy="591312"/>
          </a:xfrm>
          <a:prstGeom prst="rect">
            <a:avLst/>
          </a:prstGeom>
          <a:noFill/>
          <a:ln>
            <a:noFill/>
          </a:ln>
        </p:spPr>
      </p:pic>
      <p:pic>
        <p:nvPicPr>
          <p:cNvPr id="69" name="Google Shape;69;p136"/>
          <p:cNvPicPr preferRelativeResize="0"/>
          <p:nvPr/>
        </p:nvPicPr>
        <p:blipFill rotWithShape="1">
          <a:blip r:embed="rId3">
            <a:alphaModFix/>
          </a:blip>
          <a:srcRect b="14709" l="0" r="0" t="9662"/>
          <a:stretch/>
        </p:blipFill>
        <p:spPr>
          <a:xfrm>
            <a:off x="5940152" y="5082989"/>
            <a:ext cx="2212975" cy="16736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70" name="Shape 70"/>
        <p:cNvGrpSpPr/>
        <p:nvPr/>
      </p:nvGrpSpPr>
      <p:grpSpPr>
        <a:xfrm>
          <a:off x="0" y="0"/>
          <a:ext cx="0" cy="0"/>
          <a:chOff x="0" y="0"/>
          <a:chExt cx="0" cy="0"/>
        </a:xfrm>
      </p:grpSpPr>
      <p:sp>
        <p:nvSpPr>
          <p:cNvPr id="71" name="Google Shape;71;p137"/>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72" name="Google Shape;72;p137"/>
          <p:cNvSpPr/>
          <p:nvPr/>
        </p:nvSpPr>
        <p:spPr>
          <a:xfrm>
            <a:off x="0" y="2647950"/>
            <a:ext cx="3571875" cy="421005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37"/>
          <p:cNvSpPr txBox="1"/>
          <p:nvPr>
            <p:ph type="title"/>
          </p:nvPr>
        </p:nvSpPr>
        <p:spPr>
          <a:xfrm rot="-2460000">
            <a:off x="819399" y="1726737"/>
            <a:ext cx="5650992" cy="1207509"/>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37"/>
          <p:cNvSpPr txBox="1"/>
          <p:nvPr>
            <p:ph idx="1" type="body"/>
          </p:nvPr>
        </p:nvSpPr>
        <p:spPr>
          <a:xfrm rot="-2460000">
            <a:off x="1216152" y="2468304"/>
            <a:ext cx="6510528" cy="32918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400"/>
              <a:buNone/>
              <a:defRPr b="0" i="0" sz="1400" u="none" cap="none" strike="noStrike">
                <a:solidFill>
                  <a:schemeClr val="dk1"/>
                </a:solidFill>
                <a:latin typeface="Calibri"/>
                <a:ea typeface="Calibri"/>
                <a:cs typeface="Calibri"/>
                <a:sym typeface="Calibri"/>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228600" lvl="5" marL="2743200" algn="l">
              <a:spcBef>
                <a:spcPts val="300"/>
              </a:spcBef>
              <a:spcAft>
                <a:spcPts val="0"/>
              </a:spcAft>
              <a:buSzPts val="1400"/>
              <a:buNone/>
              <a:defRPr sz="1400">
                <a:solidFill>
                  <a:srgbClr val="888888"/>
                </a:solidFill>
              </a:defRPr>
            </a:lvl6pPr>
            <a:lvl7pPr indent="-228600" lvl="6" marL="3200400" algn="l">
              <a:spcBef>
                <a:spcPts val="300"/>
              </a:spcBef>
              <a:spcAft>
                <a:spcPts val="0"/>
              </a:spcAft>
              <a:buSzPts val="1400"/>
              <a:buNone/>
              <a:defRPr sz="1400">
                <a:solidFill>
                  <a:srgbClr val="888888"/>
                </a:solidFill>
              </a:defRPr>
            </a:lvl7pPr>
            <a:lvl8pPr indent="-228600" lvl="7" marL="3657600" algn="l">
              <a:spcBef>
                <a:spcPts val="300"/>
              </a:spcBef>
              <a:spcAft>
                <a:spcPts val="0"/>
              </a:spcAft>
              <a:buSzPts val="1400"/>
              <a:buNone/>
              <a:defRPr sz="1400">
                <a:solidFill>
                  <a:srgbClr val="888888"/>
                </a:solidFill>
              </a:defRPr>
            </a:lvl8pPr>
            <a:lvl9pPr indent="-228600" lvl="8" marL="4114800" algn="l">
              <a:spcBef>
                <a:spcPts val="300"/>
              </a:spcBef>
              <a:spcAft>
                <a:spcPts val="0"/>
              </a:spcAft>
              <a:buSzPts val="1400"/>
              <a:buNone/>
              <a:defRPr sz="1400">
                <a:solidFill>
                  <a:srgbClr val="888888"/>
                </a:solidFill>
              </a:defRPr>
            </a:lvl9pPr>
          </a:lstStyle>
          <a:p/>
        </p:txBody>
      </p:sp>
      <p:sp>
        <p:nvSpPr>
          <p:cNvPr id="75" name="Google Shape;75;p137"/>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37"/>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37"/>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78" name="Shape 78"/>
        <p:cNvGrpSpPr/>
        <p:nvPr/>
      </p:nvGrpSpPr>
      <p:grpSpPr>
        <a:xfrm>
          <a:off x="0" y="0"/>
          <a:ext cx="0" cy="0"/>
          <a:chOff x="0" y="0"/>
          <a:chExt cx="0" cy="0"/>
        </a:xfrm>
      </p:grpSpPr>
      <p:sp>
        <p:nvSpPr>
          <p:cNvPr id="79" name="Google Shape;79;p138"/>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2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38"/>
          <p:cNvSpPr txBox="1"/>
          <p:nvPr>
            <p:ph idx="1" type="body"/>
          </p:nvPr>
        </p:nvSpPr>
        <p:spPr>
          <a:xfrm>
            <a:off x="822960"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Calibri"/>
                <a:ea typeface="Calibri"/>
                <a:cs typeface="Calibri"/>
                <a:sym typeface="Calibri"/>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81" name="Google Shape;81;p138"/>
          <p:cNvSpPr txBox="1"/>
          <p:nvPr>
            <p:ph idx="2" type="body"/>
          </p:nvPr>
        </p:nvSpPr>
        <p:spPr>
          <a:xfrm>
            <a:off x="819150"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82" name="Google Shape;82;p138"/>
          <p:cNvSpPr txBox="1"/>
          <p:nvPr>
            <p:ph idx="3" type="body"/>
          </p:nvPr>
        </p:nvSpPr>
        <p:spPr>
          <a:xfrm>
            <a:off x="4700016"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Calibri"/>
                <a:ea typeface="Calibri"/>
                <a:cs typeface="Calibri"/>
                <a:sym typeface="Calibri"/>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83" name="Google Shape;83;p138"/>
          <p:cNvSpPr txBox="1"/>
          <p:nvPr>
            <p:ph idx="4" type="body"/>
          </p:nvPr>
        </p:nvSpPr>
        <p:spPr>
          <a:xfrm>
            <a:off x="4700016"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84" name="Google Shape;84;p138"/>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8"/>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8"/>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algn="l">
              <a:spcBef>
                <a:spcPts val="0"/>
              </a:spcBef>
              <a:buNone/>
              <a:defRPr sz="1200">
                <a:solidFill>
                  <a:schemeClr val="lt1"/>
                </a:solidFill>
                <a:latin typeface="Calibri"/>
                <a:ea typeface="Calibri"/>
                <a:cs typeface="Calibri"/>
                <a:sym typeface="Calibri"/>
              </a:defRPr>
            </a:lvl1pPr>
            <a:lvl2pPr indent="0" lvl="1" marL="0" algn="l">
              <a:spcBef>
                <a:spcPts val="0"/>
              </a:spcBef>
              <a:buNone/>
              <a:defRPr sz="1200">
                <a:solidFill>
                  <a:schemeClr val="lt1"/>
                </a:solidFill>
                <a:latin typeface="Calibri"/>
                <a:ea typeface="Calibri"/>
                <a:cs typeface="Calibri"/>
                <a:sym typeface="Calibri"/>
              </a:defRPr>
            </a:lvl2pPr>
            <a:lvl3pPr indent="0" lvl="2" marL="0" algn="l">
              <a:spcBef>
                <a:spcPts val="0"/>
              </a:spcBef>
              <a:buNone/>
              <a:defRPr sz="1200">
                <a:solidFill>
                  <a:schemeClr val="lt1"/>
                </a:solidFill>
                <a:latin typeface="Calibri"/>
                <a:ea typeface="Calibri"/>
                <a:cs typeface="Calibri"/>
                <a:sym typeface="Calibri"/>
              </a:defRPr>
            </a:lvl3pPr>
            <a:lvl4pPr indent="0" lvl="3" marL="0" algn="l">
              <a:spcBef>
                <a:spcPts val="0"/>
              </a:spcBef>
              <a:buNone/>
              <a:defRPr sz="1200">
                <a:solidFill>
                  <a:schemeClr val="lt1"/>
                </a:solidFill>
                <a:latin typeface="Calibri"/>
                <a:ea typeface="Calibri"/>
                <a:cs typeface="Calibri"/>
                <a:sym typeface="Calibri"/>
              </a:defRPr>
            </a:lvl4pPr>
            <a:lvl5pPr indent="0" lvl="4" marL="0" algn="l">
              <a:spcBef>
                <a:spcPts val="0"/>
              </a:spcBef>
              <a:buNone/>
              <a:defRPr sz="1200">
                <a:solidFill>
                  <a:schemeClr val="lt1"/>
                </a:solidFill>
                <a:latin typeface="Calibri"/>
                <a:ea typeface="Calibri"/>
                <a:cs typeface="Calibri"/>
                <a:sym typeface="Calibri"/>
              </a:defRPr>
            </a:lvl5pPr>
            <a:lvl6pPr indent="0" lvl="5" marL="0" algn="l">
              <a:spcBef>
                <a:spcPts val="0"/>
              </a:spcBef>
              <a:buNone/>
              <a:defRPr sz="1200">
                <a:solidFill>
                  <a:schemeClr val="lt1"/>
                </a:solidFill>
                <a:latin typeface="Calibri"/>
                <a:ea typeface="Calibri"/>
                <a:cs typeface="Calibri"/>
                <a:sym typeface="Calibri"/>
              </a:defRPr>
            </a:lvl6pPr>
            <a:lvl7pPr indent="0" lvl="6" marL="0" algn="l">
              <a:spcBef>
                <a:spcPts val="0"/>
              </a:spcBef>
              <a:buNone/>
              <a:defRPr sz="1200">
                <a:solidFill>
                  <a:schemeClr val="lt1"/>
                </a:solidFill>
                <a:latin typeface="Calibri"/>
                <a:ea typeface="Calibri"/>
                <a:cs typeface="Calibri"/>
                <a:sym typeface="Calibri"/>
              </a:defRPr>
            </a:lvl7pPr>
            <a:lvl8pPr indent="0" lvl="7" marL="0" algn="l">
              <a:spcBef>
                <a:spcPts val="0"/>
              </a:spcBef>
              <a:buNone/>
              <a:defRPr sz="1200">
                <a:solidFill>
                  <a:schemeClr val="lt1"/>
                </a:solidFill>
                <a:latin typeface="Calibri"/>
                <a:ea typeface="Calibri"/>
                <a:cs typeface="Calibri"/>
                <a:sym typeface="Calibri"/>
              </a:defRPr>
            </a:lvl8pPr>
            <a:lvl9pPr indent="0" lvl="8" marL="0" algn="l">
              <a:spcBef>
                <a:spcPts val="0"/>
              </a:spcBef>
              <a:buNone/>
              <a:defRPr sz="12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9"/>
          <p:cNvSpPr/>
          <p:nvPr/>
        </p:nvSpPr>
        <p:spPr>
          <a:xfrm>
            <a:off x="-2382" y="5050633"/>
            <a:ext cx="3574257" cy="1807368"/>
          </a:xfrm>
          <a:custGeom>
            <a:rect b="b" l="l" r="r" t="t"/>
            <a:pathLst>
              <a:path extrusionOk="0" h="1807368" w="3574257">
                <a:moveTo>
                  <a:pt x="2382" y="1807368"/>
                </a:moveTo>
                <a:lnTo>
                  <a:pt x="0" y="0"/>
                </a:lnTo>
                <a:lnTo>
                  <a:pt x="2045494" y="1"/>
                </a:lnTo>
                <a:lnTo>
                  <a:pt x="3574257" y="1807368"/>
                </a:lnTo>
                <a:lnTo>
                  <a:pt x="2382" y="18073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29"/>
          <p:cNvSpPr/>
          <p:nvPr/>
        </p:nvSpPr>
        <p:spPr>
          <a:xfrm>
            <a:off x="0" y="5051292"/>
            <a:ext cx="9146380" cy="1806709"/>
          </a:xfrm>
          <a:custGeom>
            <a:rect b="b" l="l" r="r" t="t"/>
            <a:pathLst>
              <a:path extrusionOk="0" h="527584" w="335280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129"/>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29"/>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8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1pPr>
            <a:lvl2pPr indent="-330200" lvl="1" marL="9144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2pPr>
            <a:lvl3pPr indent="-330200" lvl="2" marL="13716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3pPr>
            <a:lvl4pPr indent="-330200" lvl="3" marL="18288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Calibri"/>
                <a:ea typeface="Calibri"/>
                <a:cs typeface="Calibri"/>
                <a:sym typeface="Calibri"/>
              </a:defRPr>
            </a:lvl5pPr>
            <a:lvl6pPr indent="-317500" lvl="5" marL="27432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6pPr>
            <a:lvl7pPr indent="-317500" lvl="6" marL="32004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7pPr>
            <a:lvl8pPr indent="-317500" lvl="7" marL="36576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8pPr>
            <a:lvl9pPr indent="-317500" lvl="8" marL="41148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Calibri"/>
                <a:ea typeface="Calibri"/>
                <a:cs typeface="Calibri"/>
                <a:sym typeface="Calibri"/>
              </a:defRPr>
            </a:lvl9pPr>
          </a:lstStyle>
          <a:p/>
        </p:txBody>
      </p:sp>
      <p:sp>
        <p:nvSpPr>
          <p:cNvPr id="14" name="Google Shape;14;p12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29"/>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29"/>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200" u="none" cap="none" strike="noStrike">
                <a:solidFill>
                  <a:schemeClr val="lt1"/>
                </a:solidFill>
                <a:latin typeface="Calibri"/>
                <a:ea typeface="Calibri"/>
                <a:cs typeface="Calibri"/>
                <a:sym typeface="Calibri"/>
              </a:defRPr>
            </a:lvl1pPr>
            <a:lvl2pPr indent="0" lvl="1" marL="0" marR="0" rtl="0" algn="l">
              <a:spcBef>
                <a:spcPts val="0"/>
              </a:spcBef>
              <a:buNone/>
              <a:defRPr b="0" i="0" sz="1200" u="none" cap="none" strike="noStrike">
                <a:solidFill>
                  <a:schemeClr val="lt1"/>
                </a:solidFill>
                <a:latin typeface="Calibri"/>
                <a:ea typeface="Calibri"/>
                <a:cs typeface="Calibri"/>
                <a:sym typeface="Calibri"/>
              </a:defRPr>
            </a:lvl2pPr>
            <a:lvl3pPr indent="0" lvl="2" marL="0" marR="0" rtl="0" algn="l">
              <a:spcBef>
                <a:spcPts val="0"/>
              </a:spcBef>
              <a:buNone/>
              <a:defRPr b="0" i="0" sz="1200" u="none" cap="none" strike="noStrike">
                <a:solidFill>
                  <a:schemeClr val="lt1"/>
                </a:solidFill>
                <a:latin typeface="Calibri"/>
                <a:ea typeface="Calibri"/>
                <a:cs typeface="Calibri"/>
                <a:sym typeface="Calibri"/>
              </a:defRPr>
            </a:lvl3pPr>
            <a:lvl4pPr indent="0" lvl="3" marL="0" marR="0" rtl="0" algn="l">
              <a:spcBef>
                <a:spcPts val="0"/>
              </a:spcBef>
              <a:buNone/>
              <a:defRPr b="0" i="0" sz="1200" u="none" cap="none" strike="noStrike">
                <a:solidFill>
                  <a:schemeClr val="lt1"/>
                </a:solidFill>
                <a:latin typeface="Calibri"/>
                <a:ea typeface="Calibri"/>
                <a:cs typeface="Calibri"/>
                <a:sym typeface="Calibri"/>
              </a:defRPr>
            </a:lvl4pPr>
            <a:lvl5pPr indent="0" lvl="4" marL="0" marR="0" rtl="0" algn="l">
              <a:spcBef>
                <a:spcPts val="0"/>
              </a:spcBef>
              <a:buNone/>
              <a:defRPr b="0" i="0" sz="1200" u="none" cap="none" strike="noStrike">
                <a:solidFill>
                  <a:schemeClr val="lt1"/>
                </a:solidFill>
                <a:latin typeface="Calibri"/>
                <a:ea typeface="Calibri"/>
                <a:cs typeface="Calibri"/>
                <a:sym typeface="Calibri"/>
              </a:defRPr>
            </a:lvl5pPr>
            <a:lvl6pPr indent="0" lvl="5" marL="0" marR="0" rtl="0" algn="l">
              <a:spcBef>
                <a:spcPts val="0"/>
              </a:spcBef>
              <a:buNone/>
              <a:defRPr b="0" i="0" sz="1200" u="none" cap="none" strike="noStrike">
                <a:solidFill>
                  <a:schemeClr val="lt1"/>
                </a:solidFill>
                <a:latin typeface="Calibri"/>
                <a:ea typeface="Calibri"/>
                <a:cs typeface="Calibri"/>
                <a:sym typeface="Calibri"/>
              </a:defRPr>
            </a:lvl6pPr>
            <a:lvl7pPr indent="0" lvl="6" marL="0" marR="0" rtl="0" algn="l">
              <a:spcBef>
                <a:spcPts val="0"/>
              </a:spcBef>
              <a:buNone/>
              <a:defRPr b="0" i="0" sz="1200" u="none" cap="none" strike="noStrike">
                <a:solidFill>
                  <a:schemeClr val="lt1"/>
                </a:solidFill>
                <a:latin typeface="Calibri"/>
                <a:ea typeface="Calibri"/>
                <a:cs typeface="Calibri"/>
                <a:sym typeface="Calibri"/>
              </a:defRPr>
            </a:lvl7pPr>
            <a:lvl8pPr indent="0" lvl="7" marL="0" marR="0" rtl="0" algn="l">
              <a:spcBef>
                <a:spcPts val="0"/>
              </a:spcBef>
              <a:buNone/>
              <a:defRPr b="0" i="0" sz="1200" u="none" cap="none" strike="noStrike">
                <a:solidFill>
                  <a:schemeClr val="lt1"/>
                </a:solidFill>
                <a:latin typeface="Calibri"/>
                <a:ea typeface="Calibri"/>
                <a:cs typeface="Calibri"/>
                <a:sym typeface="Calibri"/>
              </a:defRPr>
            </a:lvl8pPr>
            <a:lvl9pPr indent="0" lvl="8" marL="0" marR="0" rtl="0" algn="l">
              <a:spcBef>
                <a:spcPts val="0"/>
              </a:spcBef>
              <a:buNone/>
              <a:defRPr b="0" i="0" sz="12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comments" Target="../comments/commen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3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7.xml"/><Relationship Id="rId3" Type="http://schemas.openxmlformats.org/officeDocument/2006/relationships/comments" Target="../comments/commen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3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3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 Id="rId3" Type="http://schemas.openxmlformats.org/officeDocument/2006/relationships/image" Target="../media/image3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 Id="rId3" Type="http://schemas.openxmlformats.org/officeDocument/2006/relationships/image" Target="../media/image31.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 Id="rId3" Type="http://schemas.openxmlformats.org/officeDocument/2006/relationships/image" Target="../media/image24.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comments" Target="../comments/commen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comments" Target="../comments/comment4.xml"/><Relationship Id="rId4" Type="http://schemas.openxmlformats.org/officeDocument/2006/relationships/image" Target="../media/image38.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robertoespinosa.es/wp-content/uploads/2017/10/ventaja_competitiva_ejemplos_Harley_davidson.png" TargetMode="External"/><Relationship Id="rId4" Type="http://schemas.openxmlformats.org/officeDocument/2006/relationships/image" Target="../media/image21.png"/><Relationship Id="rId5" Type="http://schemas.openxmlformats.org/officeDocument/2006/relationships/hyperlink" Target="http://robertoespinosa.es/wp-content/uploads/2017/10/Ventaja_competitiva_ejemplos_Ikea.png" TargetMode="External"/><Relationship Id="rId6"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2.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34.png"/><Relationship Id="rId4" Type="http://schemas.openxmlformats.org/officeDocument/2006/relationships/image" Target="../media/image23.png"/><Relationship Id="rId5" Type="http://schemas.openxmlformats.org/officeDocument/2006/relationships/image" Target="../media/image2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25.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 Id="rId3"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 Id="rId3" Type="http://schemas.openxmlformats.org/officeDocument/2006/relationships/image" Target="../media/image33.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 Id="rId3" Type="http://schemas.openxmlformats.org/officeDocument/2006/relationships/image" Target="../media/image28.png"/><Relationship Id="rId4" Type="http://schemas.openxmlformats.org/officeDocument/2006/relationships/image" Target="../media/image23.png"/><Relationship Id="rId5" Type="http://schemas.openxmlformats.org/officeDocument/2006/relationships/image" Target="../media/image2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20.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3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
          <p:cNvSpPr txBox="1"/>
          <p:nvPr>
            <p:ph type="ctrTitle"/>
          </p:nvPr>
        </p:nvSpPr>
        <p:spPr>
          <a:xfrm rot="-2460000">
            <a:off x="817112" y="1730403"/>
            <a:ext cx="5648623" cy="1204306"/>
          </a:xfrm>
          <a:prstGeom prst="rect">
            <a:avLst/>
          </a:prstGeom>
          <a:noFill/>
          <a:ln>
            <a:noFill/>
          </a:ln>
        </p:spPr>
        <p:txBody>
          <a:bodyPr anchorCtr="0" anchor="b" bIns="9125" lIns="91425" spcFirstLastPara="1" rIns="91425" wrap="square" tIns="45700">
            <a:noAutofit/>
          </a:bodyPr>
          <a:lstStyle/>
          <a:p>
            <a:pPr indent="0" lvl="0" marL="0" rtl="0" algn="l">
              <a:spcBef>
                <a:spcPts val="0"/>
              </a:spcBef>
              <a:spcAft>
                <a:spcPts val="0"/>
              </a:spcAft>
              <a:buClr>
                <a:schemeClr val="dk1"/>
              </a:buClr>
              <a:buSzPts val="3200"/>
              <a:buFont typeface="Calibri"/>
              <a:buNone/>
            </a:pPr>
            <a:r>
              <a:rPr b="1" lang="es-ES"/>
              <a:t>NEW TRAINING PROGRAM </a:t>
            </a:r>
            <a:br>
              <a:rPr b="1" lang="es-ES"/>
            </a:br>
            <a:r>
              <a:rPr b="1" lang="es-ES"/>
              <a:t>ON ENTREPRENEURSHIP </a:t>
            </a:r>
            <a:endParaRPr/>
          </a:p>
        </p:txBody>
      </p:sp>
      <p:sp>
        <p:nvSpPr>
          <p:cNvPr id="127" name="Google Shape;127;p1"/>
          <p:cNvSpPr txBox="1"/>
          <p:nvPr>
            <p:ph idx="1" type="subTitle"/>
          </p:nvPr>
        </p:nvSpPr>
        <p:spPr>
          <a:xfrm rot="-2460000">
            <a:off x="1212277" y="2470925"/>
            <a:ext cx="6511131" cy="329259"/>
          </a:xfrm>
          <a:prstGeom prst="rect">
            <a:avLst/>
          </a:prstGeom>
          <a:noFill/>
          <a:ln>
            <a:noFill/>
          </a:ln>
        </p:spPr>
        <p:txBody>
          <a:bodyPr anchorCtr="0" anchor="t" bIns="45700" lIns="91425" spcFirstLastPara="1" rIns="91425" wrap="square" tIns="9125">
            <a:normAutofit/>
          </a:bodyPr>
          <a:lstStyle/>
          <a:p>
            <a:pPr indent="0" lvl="0" marL="0" rtl="0" algn="l">
              <a:spcBef>
                <a:spcPts val="0"/>
              </a:spcBef>
              <a:spcAft>
                <a:spcPts val="0"/>
              </a:spcAft>
              <a:buClr>
                <a:schemeClr val="dk1"/>
              </a:buClr>
              <a:buSzPts val="1400"/>
              <a:buNone/>
            </a:pPr>
            <a:r>
              <a:rPr lang="es-ES"/>
              <a:t>OURENSE, </a:t>
            </a:r>
            <a:r>
              <a:rPr lang="es-ES">
                <a:solidFill>
                  <a:srgbClr val="FF0000"/>
                </a:solidFill>
              </a:rPr>
              <a:t>NOVEMBER??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467544" y="365760"/>
            <a:ext cx="8496944"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BUSINESS IDEA</a:t>
            </a:r>
            <a:endParaRPr sz="2600">
              <a:solidFill>
                <a:srgbClr val="FF6600"/>
              </a:solidFill>
              <a:latin typeface="Calibri"/>
              <a:ea typeface="Calibri"/>
              <a:cs typeface="Calibri"/>
              <a:sym typeface="Calibri"/>
            </a:endParaRPr>
          </a:p>
        </p:txBody>
      </p:sp>
      <p:sp>
        <p:nvSpPr>
          <p:cNvPr id="190" name="Google Shape;190;p10"/>
          <p:cNvSpPr txBox="1"/>
          <p:nvPr/>
        </p:nvSpPr>
        <p:spPr>
          <a:xfrm>
            <a:off x="4427984" y="1350402"/>
            <a:ext cx="4536504" cy="344709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Generation and analysis of business idea</a:t>
            </a:r>
            <a:endParaRPr/>
          </a:p>
          <a:p>
            <a:pPr indent="-285750" lvl="1" marL="742950" marR="0" rtl="0" algn="l">
              <a:spcBef>
                <a:spcPts val="0"/>
              </a:spcBef>
              <a:spcAft>
                <a:spcPts val="0"/>
              </a:spcAft>
              <a:buClr>
                <a:schemeClr val="dk1"/>
              </a:buClr>
              <a:buSzPts val="2000"/>
              <a:buFont typeface="Arial"/>
              <a:buChar char="•"/>
            </a:pPr>
            <a:r>
              <a:rPr b="0" i="0" lang="es-ES" sz="2000" u="none" cap="none" strike="noStrike">
                <a:solidFill>
                  <a:schemeClr val="dk1"/>
                </a:solidFill>
                <a:latin typeface="Calibri"/>
                <a:ea typeface="Calibri"/>
                <a:cs typeface="Calibri"/>
                <a:sym typeface="Calibri"/>
              </a:rPr>
              <a:t>What? </a:t>
            </a:r>
            <a:endParaRPr b="0" i="0" sz="20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000"/>
              <a:buFont typeface="Arial"/>
              <a:buChar char="•"/>
            </a:pPr>
            <a:r>
              <a:rPr b="0" i="0" lang="es-ES" sz="2000" u="none" cap="none" strike="noStrike">
                <a:solidFill>
                  <a:schemeClr val="dk1"/>
                </a:solidFill>
                <a:latin typeface="Calibri"/>
                <a:ea typeface="Calibri"/>
                <a:cs typeface="Calibri"/>
                <a:sym typeface="Calibri"/>
              </a:rPr>
              <a:t>Whom?</a:t>
            </a:r>
            <a:endParaRPr b="0" i="0" sz="20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000"/>
              <a:buFont typeface="Arial"/>
              <a:buChar char="•"/>
            </a:pPr>
            <a:r>
              <a:rPr b="0" i="0" lang="es-ES" sz="2000" u="none" cap="none" strike="noStrike">
                <a:solidFill>
                  <a:schemeClr val="dk1"/>
                </a:solidFill>
                <a:latin typeface="Calibri"/>
                <a:ea typeface="Calibri"/>
                <a:cs typeface="Calibri"/>
                <a:sym typeface="Calibri"/>
              </a:rPr>
              <a:t>When?  </a:t>
            </a:r>
            <a:endParaRPr b="0" i="0" sz="20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000"/>
              <a:buFont typeface="Arial"/>
              <a:buChar char="•"/>
            </a:pPr>
            <a:r>
              <a:rPr b="0" i="0" lang="es-ES" sz="2000" u="none" cap="none" strike="noStrike">
                <a:solidFill>
                  <a:schemeClr val="dk1"/>
                </a:solidFill>
                <a:latin typeface="Calibri"/>
                <a:ea typeface="Calibri"/>
                <a:cs typeface="Calibri"/>
                <a:sym typeface="Calibri"/>
              </a:rPr>
              <a:t>How? </a:t>
            </a:r>
            <a:endParaRPr b="0" i="0" sz="2000" u="none" cap="none" strike="noStrike">
              <a:solidFill>
                <a:schemeClr val="dk1"/>
              </a:solidFill>
              <a:latin typeface="Calibri"/>
              <a:ea typeface="Calibri"/>
              <a:cs typeface="Calibri"/>
              <a:sym typeface="Calibri"/>
            </a:endParaRPr>
          </a:p>
          <a:p>
            <a:pPr indent="-285750" lvl="1" marL="742950" marR="0" rtl="0" algn="l">
              <a:spcBef>
                <a:spcPts val="0"/>
              </a:spcBef>
              <a:spcAft>
                <a:spcPts val="0"/>
              </a:spcAft>
              <a:buClr>
                <a:schemeClr val="dk1"/>
              </a:buClr>
              <a:buSzPts val="2000"/>
              <a:buFont typeface="Arial"/>
              <a:buChar char="•"/>
            </a:pPr>
            <a:r>
              <a:rPr b="0" i="0" lang="es-ES" sz="2000" u="none" cap="none" strike="noStrike">
                <a:solidFill>
                  <a:schemeClr val="dk1"/>
                </a:solidFill>
                <a:latin typeface="Calibri"/>
                <a:ea typeface="Calibri"/>
                <a:cs typeface="Calibri"/>
                <a:sym typeface="Calibri"/>
              </a:rPr>
              <a:t>Where? </a:t>
            </a:r>
            <a:endParaRPr b="0" i="0" sz="20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Maturing the SCAMPER idea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Specifying the necessary elements to develop the business plan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www.readyforventures.com/wp-content/uploads/2012/01/FaRLeGeND-emprendedor.jpg" id="191" name="Google Shape;191;p10"/>
          <p:cNvPicPr preferRelativeResize="0"/>
          <p:nvPr/>
        </p:nvPicPr>
        <p:blipFill rotWithShape="1">
          <a:blip r:embed="rId3">
            <a:alphaModFix/>
          </a:blip>
          <a:srcRect b="0" l="0" r="0" t="0"/>
          <a:stretch/>
        </p:blipFill>
        <p:spPr>
          <a:xfrm>
            <a:off x="251520" y="1350402"/>
            <a:ext cx="3994415" cy="2995811"/>
          </a:xfrm>
          <a:prstGeom prst="rect">
            <a:avLst/>
          </a:prstGeom>
          <a:noFill/>
          <a:ln>
            <a:noFill/>
          </a:ln>
        </p:spPr>
      </p:pic>
      <p:sp>
        <p:nvSpPr>
          <p:cNvPr id="192" name="Google Shape;192;p10"/>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4" name="Shape 1134"/>
        <p:cNvGrpSpPr/>
        <p:nvPr/>
      </p:nvGrpSpPr>
      <p:grpSpPr>
        <a:xfrm>
          <a:off x="0" y="0"/>
          <a:ext cx="0" cy="0"/>
          <a:chOff x="0" y="0"/>
          <a:chExt cx="0" cy="0"/>
        </a:xfrm>
      </p:grpSpPr>
      <p:sp>
        <p:nvSpPr>
          <p:cNvPr id="1135" name="Google Shape;1135;p100"/>
          <p:cNvSpPr txBox="1"/>
          <p:nvPr>
            <p:ph type="title"/>
          </p:nvPr>
        </p:nvSpPr>
        <p:spPr>
          <a:xfrm>
            <a:off x="539552" y="18864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cap="none">
                <a:solidFill>
                  <a:srgbClr val="FF6600"/>
                </a:solidFill>
                <a:latin typeface="Calibri"/>
                <a:ea typeface="Calibri"/>
                <a:cs typeface="Calibri"/>
                <a:sym typeface="Calibri"/>
              </a:rPr>
              <a:t>SOURCES OF FUNDING </a:t>
            </a:r>
            <a:endParaRPr sz="2600" cap="none">
              <a:solidFill>
                <a:srgbClr val="FF6600"/>
              </a:solidFill>
              <a:latin typeface="Calibri"/>
              <a:ea typeface="Calibri"/>
              <a:cs typeface="Calibri"/>
              <a:sym typeface="Calibri"/>
            </a:endParaRPr>
          </a:p>
        </p:txBody>
      </p:sp>
      <p:grpSp>
        <p:nvGrpSpPr>
          <p:cNvPr id="1136" name="Google Shape;1136;p100"/>
          <p:cNvGrpSpPr/>
          <p:nvPr/>
        </p:nvGrpSpPr>
        <p:grpSpPr>
          <a:xfrm>
            <a:off x="1323406" y="928230"/>
            <a:ext cx="6097751" cy="3937394"/>
            <a:chOff x="711846" y="91517"/>
            <a:chExt cx="6097751" cy="3937394"/>
          </a:xfrm>
        </p:grpSpPr>
        <p:sp>
          <p:nvSpPr>
            <p:cNvPr id="1137" name="Google Shape;1137;p100"/>
            <p:cNvSpPr/>
            <p:nvPr/>
          </p:nvSpPr>
          <p:spPr>
            <a:xfrm>
              <a:off x="3896390" y="3131565"/>
              <a:ext cx="336376" cy="640961"/>
            </a:xfrm>
            <a:custGeom>
              <a:rect b="b" l="l" r="r" t="t"/>
              <a:pathLst>
                <a:path extrusionOk="0" h="120000" w="120000">
                  <a:moveTo>
                    <a:pt x="0" y="0"/>
                  </a:moveTo>
                  <a:lnTo>
                    <a:pt x="60000" y="0"/>
                  </a:lnTo>
                  <a:lnTo>
                    <a:pt x="60000" y="120000"/>
                  </a:lnTo>
                  <a:lnTo>
                    <a:pt x="120000" y="120000"/>
                  </a:lnTo>
                </a:path>
              </a:pathLst>
            </a:custGeom>
            <a:noFill/>
            <a:ln cap="flat" cmpd="sng" w="25400">
              <a:solidFill>
                <a:srgbClr val="E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00"/>
            <p:cNvSpPr txBox="1"/>
            <p:nvPr/>
          </p:nvSpPr>
          <p:spPr>
            <a:xfrm>
              <a:off x="4046481" y="3433949"/>
              <a:ext cx="36193" cy="361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39" name="Google Shape;1139;p100"/>
            <p:cNvSpPr/>
            <p:nvPr/>
          </p:nvSpPr>
          <p:spPr>
            <a:xfrm>
              <a:off x="3896390" y="3085845"/>
              <a:ext cx="336376" cy="91440"/>
            </a:xfrm>
            <a:custGeom>
              <a:rect b="b" l="l" r="r" t="t"/>
              <a:pathLst>
                <a:path extrusionOk="0" h="120000" w="120000">
                  <a:moveTo>
                    <a:pt x="0" y="60000"/>
                  </a:moveTo>
                  <a:lnTo>
                    <a:pt x="120000" y="60000"/>
                  </a:lnTo>
                </a:path>
              </a:pathLst>
            </a:custGeom>
            <a:noFill/>
            <a:ln cap="flat" cmpd="sng" w="25400">
              <a:solidFill>
                <a:srgbClr val="E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00"/>
            <p:cNvSpPr txBox="1"/>
            <p:nvPr/>
          </p:nvSpPr>
          <p:spPr>
            <a:xfrm>
              <a:off x="4056169" y="3123155"/>
              <a:ext cx="16818" cy="1681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41" name="Google Shape;1141;p100"/>
            <p:cNvSpPr/>
            <p:nvPr/>
          </p:nvSpPr>
          <p:spPr>
            <a:xfrm>
              <a:off x="3896390" y="2490603"/>
              <a:ext cx="336376" cy="640961"/>
            </a:xfrm>
            <a:custGeom>
              <a:rect b="b" l="l" r="r" t="t"/>
              <a:pathLst>
                <a:path extrusionOk="0" h="120000" w="120000">
                  <a:moveTo>
                    <a:pt x="0" y="120000"/>
                  </a:moveTo>
                  <a:lnTo>
                    <a:pt x="60000" y="120000"/>
                  </a:lnTo>
                  <a:lnTo>
                    <a:pt x="60000" y="0"/>
                  </a:lnTo>
                  <a:lnTo>
                    <a:pt x="120000" y="0"/>
                  </a:lnTo>
                </a:path>
              </a:pathLst>
            </a:custGeom>
            <a:noFill/>
            <a:ln cap="flat" cmpd="sng" w="25400">
              <a:solidFill>
                <a:srgbClr val="E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100"/>
            <p:cNvSpPr txBox="1"/>
            <p:nvPr/>
          </p:nvSpPr>
          <p:spPr>
            <a:xfrm>
              <a:off x="4046481" y="2792987"/>
              <a:ext cx="36193" cy="361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43" name="Google Shape;1143;p100"/>
            <p:cNvSpPr/>
            <p:nvPr/>
          </p:nvSpPr>
          <p:spPr>
            <a:xfrm>
              <a:off x="1694716" y="1937621"/>
              <a:ext cx="519789" cy="1193943"/>
            </a:xfrm>
            <a:custGeom>
              <a:rect b="b" l="l" r="r" t="t"/>
              <a:pathLst>
                <a:path extrusionOk="0" h="120000" w="120000">
                  <a:moveTo>
                    <a:pt x="0" y="0"/>
                  </a:moveTo>
                  <a:lnTo>
                    <a:pt x="60000" y="0"/>
                  </a:lnTo>
                  <a:lnTo>
                    <a:pt x="60000" y="120000"/>
                  </a:lnTo>
                  <a:lnTo>
                    <a:pt x="120000" y="12000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00"/>
            <p:cNvSpPr txBox="1"/>
            <p:nvPr/>
          </p:nvSpPr>
          <p:spPr>
            <a:xfrm>
              <a:off x="1922056" y="2502038"/>
              <a:ext cx="65109" cy="65109"/>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45" name="Google Shape;1145;p100"/>
            <p:cNvSpPr/>
            <p:nvPr/>
          </p:nvSpPr>
          <p:spPr>
            <a:xfrm>
              <a:off x="3896390" y="1208679"/>
              <a:ext cx="336376" cy="640961"/>
            </a:xfrm>
            <a:custGeom>
              <a:rect b="b" l="l" r="r" t="t"/>
              <a:pathLst>
                <a:path extrusionOk="0" h="120000" w="120000">
                  <a:moveTo>
                    <a:pt x="0" y="0"/>
                  </a:moveTo>
                  <a:lnTo>
                    <a:pt x="60000" y="0"/>
                  </a:lnTo>
                  <a:lnTo>
                    <a:pt x="60000" y="120000"/>
                  </a:lnTo>
                  <a:lnTo>
                    <a:pt x="120000" y="120000"/>
                  </a:lnTo>
                </a:path>
              </a:pathLst>
            </a:custGeom>
            <a:noFill/>
            <a:ln cap="flat" cmpd="sng" w="25400">
              <a:solidFill>
                <a:srgbClr val="E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00"/>
            <p:cNvSpPr txBox="1"/>
            <p:nvPr/>
          </p:nvSpPr>
          <p:spPr>
            <a:xfrm>
              <a:off x="4046481" y="1511063"/>
              <a:ext cx="36193" cy="361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47" name="Google Shape;1147;p100"/>
            <p:cNvSpPr/>
            <p:nvPr/>
          </p:nvSpPr>
          <p:spPr>
            <a:xfrm>
              <a:off x="3896390" y="1162959"/>
              <a:ext cx="336376" cy="91440"/>
            </a:xfrm>
            <a:custGeom>
              <a:rect b="b" l="l" r="r" t="t"/>
              <a:pathLst>
                <a:path extrusionOk="0" h="120000" w="120000">
                  <a:moveTo>
                    <a:pt x="0" y="60000"/>
                  </a:moveTo>
                  <a:lnTo>
                    <a:pt x="120000" y="60000"/>
                  </a:lnTo>
                </a:path>
              </a:pathLst>
            </a:custGeom>
            <a:noFill/>
            <a:ln cap="flat" cmpd="sng" w="25400">
              <a:solidFill>
                <a:srgbClr val="E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00"/>
            <p:cNvSpPr txBox="1"/>
            <p:nvPr/>
          </p:nvSpPr>
          <p:spPr>
            <a:xfrm>
              <a:off x="4056169" y="1200270"/>
              <a:ext cx="16818" cy="16818"/>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49" name="Google Shape;1149;p100"/>
            <p:cNvSpPr/>
            <p:nvPr/>
          </p:nvSpPr>
          <p:spPr>
            <a:xfrm>
              <a:off x="3896390" y="567717"/>
              <a:ext cx="336376" cy="640961"/>
            </a:xfrm>
            <a:custGeom>
              <a:rect b="b" l="l" r="r" t="t"/>
              <a:pathLst>
                <a:path extrusionOk="0" h="120000" w="120000">
                  <a:moveTo>
                    <a:pt x="0" y="120000"/>
                  </a:moveTo>
                  <a:lnTo>
                    <a:pt x="60000" y="120000"/>
                  </a:lnTo>
                  <a:lnTo>
                    <a:pt x="60000" y="0"/>
                  </a:lnTo>
                  <a:lnTo>
                    <a:pt x="120000" y="0"/>
                  </a:lnTo>
                </a:path>
              </a:pathLst>
            </a:custGeom>
            <a:noFill/>
            <a:ln cap="flat" cmpd="sng" w="25400">
              <a:solidFill>
                <a:srgbClr val="E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00"/>
            <p:cNvSpPr txBox="1"/>
            <p:nvPr/>
          </p:nvSpPr>
          <p:spPr>
            <a:xfrm>
              <a:off x="4046481" y="870101"/>
              <a:ext cx="36193" cy="3619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51" name="Google Shape;1151;p100"/>
            <p:cNvSpPr/>
            <p:nvPr/>
          </p:nvSpPr>
          <p:spPr>
            <a:xfrm>
              <a:off x="1694716" y="1208679"/>
              <a:ext cx="519789" cy="728942"/>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00"/>
            <p:cNvSpPr txBox="1"/>
            <p:nvPr/>
          </p:nvSpPr>
          <p:spPr>
            <a:xfrm>
              <a:off x="1932229" y="1550768"/>
              <a:ext cx="44764" cy="44764"/>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53" name="Google Shape;1153;p100"/>
            <p:cNvSpPr/>
            <p:nvPr/>
          </p:nvSpPr>
          <p:spPr>
            <a:xfrm>
              <a:off x="1694716" y="567717"/>
              <a:ext cx="519789" cy="1369904"/>
            </a:xfrm>
            <a:custGeom>
              <a:rect b="b" l="l" r="r" t="t"/>
              <a:pathLst>
                <a:path extrusionOk="0" h="120000" w="120000">
                  <a:moveTo>
                    <a:pt x="0" y="120000"/>
                  </a:moveTo>
                  <a:lnTo>
                    <a:pt x="60000" y="120000"/>
                  </a:lnTo>
                  <a:lnTo>
                    <a:pt x="60000" y="0"/>
                  </a:lnTo>
                  <a:lnTo>
                    <a:pt x="120000" y="0"/>
                  </a:lnTo>
                </a:path>
              </a:pathLst>
            </a:custGeom>
            <a:noFill/>
            <a:ln cap="flat" cmpd="sng" w="254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100"/>
            <p:cNvSpPr txBox="1"/>
            <p:nvPr/>
          </p:nvSpPr>
          <p:spPr>
            <a:xfrm>
              <a:off x="1917981" y="1216039"/>
              <a:ext cx="73260" cy="73260"/>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1155" name="Google Shape;1155;p100"/>
            <p:cNvSpPr/>
            <p:nvPr/>
          </p:nvSpPr>
          <p:spPr>
            <a:xfrm rot="-5400000">
              <a:off x="-642824" y="1446186"/>
              <a:ext cx="3692210" cy="982871"/>
            </a:xfrm>
            <a:prstGeom prst="rect">
              <a:avLst/>
            </a:prstGeom>
            <a:gradFill>
              <a:gsLst>
                <a:gs pos="0">
                  <a:srgbClr val="7499A3"/>
                </a:gs>
                <a:gs pos="80000">
                  <a:srgbClr val="99CAD7"/>
                </a:gs>
                <a:gs pos="100000">
                  <a:srgbClr val="99CBD9"/>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00"/>
            <p:cNvSpPr txBox="1"/>
            <p:nvPr/>
          </p:nvSpPr>
          <p:spPr>
            <a:xfrm rot="-5400000">
              <a:off x="-642824" y="1446186"/>
              <a:ext cx="3692210" cy="982871"/>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b="1" lang="es-ES" sz="2800">
                  <a:solidFill>
                    <a:schemeClr val="lt1"/>
                  </a:solidFill>
                  <a:latin typeface="Calibri"/>
                  <a:ea typeface="Calibri"/>
                  <a:cs typeface="Calibri"/>
                  <a:sym typeface="Calibri"/>
                </a:rPr>
                <a:t>FUNDING </a:t>
              </a:r>
              <a:br>
                <a:rPr b="1" lang="es-ES" sz="2800">
                  <a:solidFill>
                    <a:schemeClr val="lt1"/>
                  </a:solidFill>
                  <a:latin typeface="Calibri"/>
                  <a:ea typeface="Calibri"/>
                  <a:cs typeface="Calibri"/>
                  <a:sym typeface="Calibri"/>
                </a:rPr>
              </a:br>
              <a:r>
                <a:rPr b="1" lang="es-ES" sz="2800">
                  <a:solidFill>
                    <a:schemeClr val="lt1"/>
                  </a:solidFill>
                  <a:latin typeface="Calibri"/>
                  <a:ea typeface="Calibri"/>
                  <a:cs typeface="Calibri"/>
                  <a:sym typeface="Calibri"/>
                </a:rPr>
                <a:t>SOURCES</a:t>
              </a:r>
              <a:endParaRPr/>
            </a:p>
          </p:txBody>
        </p:sp>
        <p:sp>
          <p:nvSpPr>
            <p:cNvPr id="1157" name="Google Shape;1157;p100"/>
            <p:cNvSpPr/>
            <p:nvPr/>
          </p:nvSpPr>
          <p:spPr>
            <a:xfrm>
              <a:off x="2214506" y="311332"/>
              <a:ext cx="1681884" cy="512769"/>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00"/>
            <p:cNvSpPr txBox="1"/>
            <p:nvPr/>
          </p:nvSpPr>
          <p:spPr>
            <a:xfrm>
              <a:off x="2214506" y="311332"/>
              <a:ext cx="1681884"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Own resources</a:t>
              </a:r>
              <a:endParaRPr sz="1600">
                <a:solidFill>
                  <a:schemeClr val="lt1"/>
                </a:solidFill>
                <a:latin typeface="Calibri"/>
                <a:ea typeface="Calibri"/>
                <a:cs typeface="Calibri"/>
                <a:sym typeface="Calibri"/>
              </a:endParaRPr>
            </a:p>
          </p:txBody>
        </p:sp>
        <p:sp>
          <p:nvSpPr>
            <p:cNvPr id="1159" name="Google Shape;1159;p100"/>
            <p:cNvSpPr/>
            <p:nvPr/>
          </p:nvSpPr>
          <p:spPr>
            <a:xfrm>
              <a:off x="2214506" y="952294"/>
              <a:ext cx="1681884" cy="512769"/>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00"/>
            <p:cNvSpPr txBox="1"/>
            <p:nvPr/>
          </p:nvSpPr>
          <p:spPr>
            <a:xfrm>
              <a:off x="2214506" y="952294"/>
              <a:ext cx="1681884"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Other resources</a:t>
              </a:r>
              <a:endParaRPr sz="1600">
                <a:solidFill>
                  <a:schemeClr val="lt1"/>
                </a:solidFill>
                <a:latin typeface="Calibri"/>
                <a:ea typeface="Calibri"/>
                <a:cs typeface="Calibri"/>
                <a:sym typeface="Calibri"/>
              </a:endParaRPr>
            </a:p>
          </p:txBody>
        </p:sp>
        <p:sp>
          <p:nvSpPr>
            <p:cNvPr id="1161" name="Google Shape;1161;p100"/>
            <p:cNvSpPr/>
            <p:nvPr/>
          </p:nvSpPr>
          <p:spPr>
            <a:xfrm>
              <a:off x="4232766" y="311332"/>
              <a:ext cx="2526660" cy="512769"/>
            </a:xfrm>
            <a:prstGeom prst="rect">
              <a:avLst/>
            </a:prstGeom>
            <a:gradFill>
              <a:gsLst>
                <a:gs pos="0">
                  <a:srgbClr val="AF8080"/>
                </a:gs>
                <a:gs pos="80000">
                  <a:srgbClr val="E5AAAA"/>
                </a:gs>
                <a:gs pos="100000">
                  <a:srgbClr val="E8A8A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00"/>
            <p:cNvSpPr txBox="1"/>
            <p:nvPr/>
          </p:nvSpPr>
          <p:spPr>
            <a:xfrm>
              <a:off x="4232766" y="311332"/>
              <a:ext cx="2526660"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Loan and Credit Line</a:t>
              </a:r>
              <a:endParaRPr sz="1600">
                <a:solidFill>
                  <a:schemeClr val="lt1"/>
                </a:solidFill>
                <a:latin typeface="Calibri"/>
                <a:ea typeface="Calibri"/>
                <a:cs typeface="Calibri"/>
                <a:sym typeface="Calibri"/>
              </a:endParaRPr>
            </a:p>
          </p:txBody>
        </p:sp>
        <p:sp>
          <p:nvSpPr>
            <p:cNvPr id="1163" name="Google Shape;1163;p100"/>
            <p:cNvSpPr/>
            <p:nvPr/>
          </p:nvSpPr>
          <p:spPr>
            <a:xfrm>
              <a:off x="4232766" y="952294"/>
              <a:ext cx="2526660" cy="512769"/>
            </a:xfrm>
            <a:prstGeom prst="rect">
              <a:avLst/>
            </a:prstGeom>
            <a:gradFill>
              <a:gsLst>
                <a:gs pos="0">
                  <a:srgbClr val="AF8080"/>
                </a:gs>
                <a:gs pos="80000">
                  <a:srgbClr val="E5AAAA"/>
                </a:gs>
                <a:gs pos="100000">
                  <a:srgbClr val="E8A8A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00"/>
            <p:cNvSpPr txBox="1"/>
            <p:nvPr/>
          </p:nvSpPr>
          <p:spPr>
            <a:xfrm>
              <a:off x="4232766" y="952294"/>
              <a:ext cx="2526660"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Leasing and Renting</a:t>
              </a:r>
              <a:endParaRPr/>
            </a:p>
          </p:txBody>
        </p:sp>
        <p:sp>
          <p:nvSpPr>
            <p:cNvPr id="1165" name="Google Shape;1165;p100"/>
            <p:cNvSpPr/>
            <p:nvPr/>
          </p:nvSpPr>
          <p:spPr>
            <a:xfrm>
              <a:off x="4232766" y="1593256"/>
              <a:ext cx="2526660" cy="512769"/>
            </a:xfrm>
            <a:prstGeom prst="rect">
              <a:avLst/>
            </a:prstGeom>
            <a:gradFill>
              <a:gsLst>
                <a:gs pos="0">
                  <a:srgbClr val="AF8080"/>
                </a:gs>
                <a:gs pos="80000">
                  <a:srgbClr val="E5AAAA"/>
                </a:gs>
                <a:gs pos="100000">
                  <a:srgbClr val="E8A8A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100"/>
            <p:cNvSpPr txBox="1"/>
            <p:nvPr/>
          </p:nvSpPr>
          <p:spPr>
            <a:xfrm>
              <a:off x="4232766" y="1593256"/>
              <a:ext cx="2526660"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Factoring and Confirming</a:t>
              </a:r>
              <a:endParaRPr/>
            </a:p>
          </p:txBody>
        </p:sp>
        <p:sp>
          <p:nvSpPr>
            <p:cNvPr id="1167" name="Google Shape;1167;p100"/>
            <p:cNvSpPr/>
            <p:nvPr/>
          </p:nvSpPr>
          <p:spPr>
            <a:xfrm>
              <a:off x="2214506" y="2875180"/>
              <a:ext cx="1681884" cy="512769"/>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100"/>
            <p:cNvSpPr txBox="1"/>
            <p:nvPr/>
          </p:nvSpPr>
          <p:spPr>
            <a:xfrm>
              <a:off x="2214506" y="2875180"/>
              <a:ext cx="1681884"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New options</a:t>
              </a:r>
              <a:endParaRPr sz="1600">
                <a:solidFill>
                  <a:schemeClr val="lt1"/>
                </a:solidFill>
                <a:latin typeface="Calibri"/>
                <a:ea typeface="Calibri"/>
                <a:cs typeface="Calibri"/>
                <a:sym typeface="Calibri"/>
              </a:endParaRPr>
            </a:p>
          </p:txBody>
        </p:sp>
        <p:sp>
          <p:nvSpPr>
            <p:cNvPr id="1169" name="Google Shape;1169;p100"/>
            <p:cNvSpPr/>
            <p:nvPr/>
          </p:nvSpPr>
          <p:spPr>
            <a:xfrm>
              <a:off x="4232766" y="2234218"/>
              <a:ext cx="2560517" cy="512769"/>
            </a:xfrm>
            <a:prstGeom prst="rect">
              <a:avLst/>
            </a:prstGeom>
            <a:gradFill>
              <a:gsLst>
                <a:gs pos="0">
                  <a:srgbClr val="AF8080"/>
                </a:gs>
                <a:gs pos="80000">
                  <a:srgbClr val="E5AAAA"/>
                </a:gs>
                <a:gs pos="100000">
                  <a:srgbClr val="E8A8A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00"/>
            <p:cNvSpPr txBox="1"/>
            <p:nvPr/>
          </p:nvSpPr>
          <p:spPr>
            <a:xfrm>
              <a:off x="4232766" y="2234218"/>
              <a:ext cx="2560517"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Business Angel</a:t>
              </a:r>
              <a:endParaRPr sz="1600">
                <a:solidFill>
                  <a:schemeClr val="lt1"/>
                </a:solidFill>
                <a:latin typeface="Calibri"/>
                <a:ea typeface="Calibri"/>
                <a:cs typeface="Calibri"/>
                <a:sym typeface="Calibri"/>
              </a:endParaRPr>
            </a:p>
          </p:txBody>
        </p:sp>
        <p:sp>
          <p:nvSpPr>
            <p:cNvPr id="1171" name="Google Shape;1171;p100"/>
            <p:cNvSpPr/>
            <p:nvPr/>
          </p:nvSpPr>
          <p:spPr>
            <a:xfrm>
              <a:off x="4232766" y="2875180"/>
              <a:ext cx="2576831" cy="512769"/>
            </a:xfrm>
            <a:prstGeom prst="rect">
              <a:avLst/>
            </a:prstGeom>
            <a:gradFill>
              <a:gsLst>
                <a:gs pos="0">
                  <a:srgbClr val="AF8080"/>
                </a:gs>
                <a:gs pos="80000">
                  <a:srgbClr val="E5AAAA"/>
                </a:gs>
                <a:gs pos="100000">
                  <a:srgbClr val="E8A8A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00"/>
            <p:cNvSpPr txBox="1"/>
            <p:nvPr/>
          </p:nvSpPr>
          <p:spPr>
            <a:xfrm>
              <a:off x="4232766" y="2875180"/>
              <a:ext cx="2576831"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Capital-risk companies</a:t>
              </a:r>
              <a:endParaRPr sz="1600">
                <a:solidFill>
                  <a:schemeClr val="lt1"/>
                </a:solidFill>
                <a:latin typeface="Calibri"/>
                <a:ea typeface="Calibri"/>
                <a:cs typeface="Calibri"/>
                <a:sym typeface="Calibri"/>
              </a:endParaRPr>
            </a:p>
          </p:txBody>
        </p:sp>
        <p:sp>
          <p:nvSpPr>
            <p:cNvPr id="1173" name="Google Shape;1173;p100"/>
            <p:cNvSpPr/>
            <p:nvPr/>
          </p:nvSpPr>
          <p:spPr>
            <a:xfrm>
              <a:off x="4232766" y="3516142"/>
              <a:ext cx="2576831" cy="512769"/>
            </a:xfrm>
            <a:prstGeom prst="rect">
              <a:avLst/>
            </a:prstGeom>
            <a:gradFill>
              <a:gsLst>
                <a:gs pos="0">
                  <a:srgbClr val="AF8080"/>
                </a:gs>
                <a:gs pos="80000">
                  <a:srgbClr val="E5AAAA"/>
                </a:gs>
                <a:gs pos="100000">
                  <a:srgbClr val="E8A8A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00"/>
            <p:cNvSpPr txBox="1"/>
            <p:nvPr/>
          </p:nvSpPr>
          <p:spPr>
            <a:xfrm>
              <a:off x="4232766" y="3516142"/>
              <a:ext cx="2576831" cy="51276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Capitalization of unemployment benefit</a:t>
              </a:r>
              <a:endParaRPr sz="1600">
                <a:solidFill>
                  <a:schemeClr val="lt1"/>
                </a:solidFill>
                <a:latin typeface="Calibri"/>
                <a:ea typeface="Calibri"/>
                <a:cs typeface="Calibri"/>
                <a:sym typeface="Calibri"/>
              </a:endParaRPr>
            </a:p>
          </p:txBody>
        </p:sp>
      </p:gr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101"/>
          <p:cNvSpPr txBox="1"/>
          <p:nvPr>
            <p:ph type="title"/>
          </p:nvPr>
        </p:nvSpPr>
        <p:spPr>
          <a:xfrm>
            <a:off x="457200" y="292101"/>
            <a:ext cx="8686800" cy="832644"/>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1</a:t>
            </a:r>
            <a:r>
              <a:rPr baseline="30000" lang="es-ES" sz="2600">
                <a:solidFill>
                  <a:srgbClr val="FF6600"/>
                </a:solidFill>
                <a:latin typeface="Calibri"/>
                <a:ea typeface="Calibri"/>
                <a:cs typeface="Calibri"/>
                <a:sym typeface="Calibri"/>
              </a:rPr>
              <a:t>ST</a:t>
            </a:r>
            <a:r>
              <a:rPr lang="es-ES" sz="2600">
                <a:solidFill>
                  <a:srgbClr val="FF6600"/>
                </a:solidFill>
                <a:latin typeface="Calibri"/>
                <a:ea typeface="Calibri"/>
                <a:cs typeface="Calibri"/>
                <a:sym typeface="Calibri"/>
              </a:rPr>
              <a:t> APPROACH TO THE FINANCIAL PLAN</a:t>
            </a:r>
            <a:endParaRPr sz="2600">
              <a:solidFill>
                <a:srgbClr val="FF6600"/>
              </a:solidFill>
              <a:latin typeface="Calibri"/>
              <a:ea typeface="Calibri"/>
              <a:cs typeface="Calibri"/>
              <a:sym typeface="Calibri"/>
            </a:endParaRPr>
          </a:p>
        </p:txBody>
      </p:sp>
      <p:sp>
        <p:nvSpPr>
          <p:cNvPr id="1180" name="Google Shape;1180;p101"/>
          <p:cNvSpPr txBox="1"/>
          <p:nvPr>
            <p:ph idx="1" type="body"/>
          </p:nvPr>
        </p:nvSpPr>
        <p:spPr>
          <a:xfrm>
            <a:off x="467544" y="1340768"/>
            <a:ext cx="8229600" cy="3319155"/>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None/>
            </a:pPr>
            <a:r>
              <a:rPr b="0" lang="es-ES" sz="2000"/>
              <a:t>As for the </a:t>
            </a:r>
            <a:r>
              <a:rPr lang="es-ES" sz="2000">
                <a:solidFill>
                  <a:schemeClr val="accent1"/>
                </a:solidFill>
              </a:rPr>
              <a:t>financial sources </a:t>
            </a:r>
            <a:r>
              <a:rPr b="0" lang="es-ES" sz="2000"/>
              <a:t>to be estimated:</a:t>
            </a:r>
            <a:endParaRPr/>
          </a:p>
          <a:p>
            <a:pPr indent="-342900" lvl="0" marL="342900" rtl="0" algn="l">
              <a:lnSpc>
                <a:spcPct val="80000"/>
              </a:lnSpc>
              <a:spcBef>
                <a:spcPts val="800"/>
              </a:spcBef>
              <a:spcAft>
                <a:spcPts val="0"/>
              </a:spcAft>
              <a:buClr>
                <a:schemeClr val="dk1"/>
              </a:buClr>
              <a:buSzPts val="2000"/>
              <a:buNone/>
            </a:pPr>
            <a:r>
              <a:rPr lang="es-ES" sz="2000"/>
              <a:t>The initial contributions of the promoters, differentiating between monetary and non-monetary contributions, i.e. the initial capital.</a:t>
            </a:r>
            <a:endParaRPr sz="2000"/>
          </a:p>
          <a:p>
            <a:pPr indent="-164592" lvl="2" marL="402336" rtl="0" algn="l">
              <a:lnSpc>
                <a:spcPct val="80000"/>
              </a:lnSpc>
              <a:spcBef>
                <a:spcPts val="300"/>
              </a:spcBef>
              <a:spcAft>
                <a:spcPts val="0"/>
              </a:spcAft>
              <a:buSzPts val="2000"/>
              <a:buChar char="▪"/>
            </a:pPr>
            <a:r>
              <a:rPr lang="es-ES" sz="2000"/>
              <a:t>The long-term bank loans to be asked for. It will be necessary to draw up the financial depreciation table for them, for which it will be necessary to know the interest rate that taxes them and the repayment period.</a:t>
            </a:r>
            <a:br>
              <a:rPr lang="es-ES" sz="2000"/>
            </a:br>
            <a:r>
              <a:rPr lang="es-ES" sz="2000"/>
              <a:t>The same for possible leasing, transactions that are intended to be used for the acquisition of assets.</a:t>
            </a:r>
            <a:br>
              <a:rPr lang="es-ES" sz="2000"/>
            </a:br>
            <a:r>
              <a:rPr lang="es-ES" sz="2000"/>
              <a:t>The possible subsidies that are believed to be available, although they should not be considered if they are not granted.</a:t>
            </a:r>
            <a:endParaRPr sz="2000"/>
          </a:p>
        </p:txBody>
      </p:sp>
      <p:pic>
        <p:nvPicPr>
          <p:cNvPr descr="deuda" id="1181" name="Google Shape;1181;p101"/>
          <p:cNvPicPr preferRelativeResize="0"/>
          <p:nvPr/>
        </p:nvPicPr>
        <p:blipFill rotWithShape="1">
          <a:blip r:embed="rId3">
            <a:alphaModFix/>
          </a:blip>
          <a:srcRect b="0" l="0" r="0" t="0"/>
          <a:stretch/>
        </p:blipFill>
        <p:spPr>
          <a:xfrm>
            <a:off x="8058260" y="3855429"/>
            <a:ext cx="1085740" cy="108574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102"/>
          <p:cNvSpPr txBox="1"/>
          <p:nvPr>
            <p:ph type="title"/>
          </p:nvPr>
        </p:nvSpPr>
        <p:spPr>
          <a:xfrm>
            <a:off x="611560" y="332656"/>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SALES FORECASTS</a:t>
            </a:r>
            <a:endParaRPr sz="2600">
              <a:solidFill>
                <a:srgbClr val="FF6600"/>
              </a:solidFill>
              <a:latin typeface="Calibri"/>
              <a:ea typeface="Calibri"/>
              <a:cs typeface="Calibri"/>
              <a:sym typeface="Calibri"/>
            </a:endParaRPr>
          </a:p>
        </p:txBody>
      </p:sp>
      <p:sp>
        <p:nvSpPr>
          <p:cNvPr id="1187" name="Google Shape;1187;p102"/>
          <p:cNvSpPr txBox="1"/>
          <p:nvPr>
            <p:ph idx="1" type="body"/>
          </p:nvPr>
        </p:nvSpPr>
        <p:spPr>
          <a:xfrm>
            <a:off x="683568" y="1124745"/>
            <a:ext cx="8229600" cy="371981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accent1"/>
              </a:buClr>
              <a:buSzPts val="2000"/>
              <a:buNone/>
            </a:pPr>
            <a:r>
              <a:rPr lang="es-ES" sz="2000">
                <a:solidFill>
                  <a:schemeClr val="accent1"/>
                </a:solidFill>
              </a:rPr>
              <a:t>In the sales forecast </a:t>
            </a:r>
            <a:r>
              <a:rPr b="0" lang="es-ES" sz="2000"/>
              <a:t>the entrepreneur plays a large part of the credibility of his project, so its elaboration must be careful and detailed. </a:t>
            </a:r>
            <a:endParaRPr/>
          </a:p>
          <a:p>
            <a:pPr indent="-339725" lvl="1" marL="464249" rtl="0" algn="just">
              <a:spcBef>
                <a:spcPts val="300"/>
              </a:spcBef>
              <a:spcAft>
                <a:spcPts val="0"/>
              </a:spcAft>
              <a:buSzPts val="2000"/>
              <a:buFont typeface="Arial"/>
              <a:buChar char="•"/>
            </a:pPr>
            <a:r>
              <a:rPr b="0" lang="es-ES" sz="2000"/>
              <a:t>The development of Sales Forecasts requires determining:</a:t>
            </a:r>
            <a:endParaRPr/>
          </a:p>
          <a:p>
            <a:pPr indent="-339725" lvl="2" marL="692849" rtl="0" algn="just">
              <a:spcBef>
                <a:spcPts val="300"/>
              </a:spcBef>
              <a:spcAft>
                <a:spcPts val="0"/>
              </a:spcAft>
              <a:buSzPts val="2000"/>
              <a:buFont typeface="Arial"/>
              <a:buChar char="•"/>
            </a:pPr>
            <a:r>
              <a:rPr b="0" lang="es-ES" sz="2000"/>
              <a:t>The product or service we're going to offer</a:t>
            </a:r>
            <a:endParaRPr/>
          </a:p>
          <a:p>
            <a:pPr indent="-339725" lvl="2" marL="692849" rtl="0" algn="just">
              <a:spcBef>
                <a:spcPts val="300"/>
              </a:spcBef>
              <a:spcAft>
                <a:spcPts val="0"/>
              </a:spcAft>
              <a:buSzPts val="2000"/>
              <a:buFont typeface="Arial"/>
              <a:buChar char="•"/>
            </a:pPr>
            <a:r>
              <a:rPr b="0" lang="es-ES" sz="2000"/>
              <a:t>The market segment we're targeting</a:t>
            </a:r>
            <a:endParaRPr/>
          </a:p>
          <a:p>
            <a:pPr indent="-339725" lvl="2" marL="692849" rtl="0" algn="just">
              <a:spcBef>
                <a:spcPts val="300"/>
              </a:spcBef>
              <a:spcAft>
                <a:spcPts val="0"/>
              </a:spcAft>
              <a:buSzPts val="2000"/>
              <a:buFont typeface="Arial"/>
              <a:buChar char="•"/>
            </a:pPr>
            <a:r>
              <a:rPr b="0" lang="es-ES" sz="2000"/>
              <a:t>The competition we have</a:t>
            </a:r>
            <a:endParaRPr/>
          </a:p>
          <a:p>
            <a:pPr indent="-339725" lvl="2" marL="692849" rtl="0" algn="just">
              <a:spcBef>
                <a:spcPts val="300"/>
              </a:spcBef>
              <a:spcAft>
                <a:spcPts val="0"/>
              </a:spcAft>
              <a:buSzPts val="2000"/>
              <a:buFont typeface="Arial"/>
              <a:buChar char="•"/>
            </a:pPr>
            <a:r>
              <a:rPr b="0" lang="es-ES" sz="2000"/>
              <a:t>The pricing strategy we're going to follow</a:t>
            </a:r>
            <a:endParaRPr/>
          </a:p>
          <a:p>
            <a:pPr indent="-339725" lvl="2" marL="692849" rtl="0" algn="just">
              <a:spcBef>
                <a:spcPts val="300"/>
              </a:spcBef>
              <a:spcAft>
                <a:spcPts val="0"/>
              </a:spcAft>
              <a:buSzPts val="2000"/>
              <a:buFont typeface="Arial"/>
              <a:buChar char="•"/>
            </a:pPr>
            <a:r>
              <a:rPr b="0" lang="es-ES" sz="2000"/>
              <a:t>The means we're going to use to publicize our product</a:t>
            </a:r>
            <a:endParaRPr/>
          </a:p>
          <a:p>
            <a:pPr indent="-339725" lvl="2" marL="692849" rtl="0" algn="just">
              <a:spcBef>
                <a:spcPts val="300"/>
              </a:spcBef>
              <a:spcAft>
                <a:spcPts val="0"/>
              </a:spcAft>
              <a:buSzPts val="2000"/>
              <a:buFont typeface="Arial"/>
              <a:buChar char="•"/>
            </a:pPr>
            <a:r>
              <a:rPr b="0" lang="es-ES" sz="2000"/>
              <a:t>The most suitable channel(s) to reach the established market segment </a:t>
            </a:r>
            <a:endParaRPr b="0" sz="20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1" name="Shape 1191"/>
        <p:cNvGrpSpPr/>
        <p:nvPr/>
      </p:nvGrpSpPr>
      <p:grpSpPr>
        <a:xfrm>
          <a:off x="0" y="0"/>
          <a:ext cx="0" cy="0"/>
          <a:chOff x="0" y="0"/>
          <a:chExt cx="0" cy="0"/>
        </a:xfrm>
      </p:grpSpPr>
      <p:sp>
        <p:nvSpPr>
          <p:cNvPr id="1192" name="Google Shape;1192;p103"/>
          <p:cNvSpPr txBox="1"/>
          <p:nvPr>
            <p:ph type="title"/>
          </p:nvPr>
        </p:nvSpPr>
        <p:spPr>
          <a:xfrm>
            <a:off x="611560" y="332656"/>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COST STRUCTURE</a:t>
            </a:r>
            <a:endParaRPr sz="2600">
              <a:solidFill>
                <a:srgbClr val="FF6600"/>
              </a:solidFill>
              <a:latin typeface="Calibri"/>
              <a:ea typeface="Calibri"/>
              <a:cs typeface="Calibri"/>
              <a:sym typeface="Calibri"/>
            </a:endParaRPr>
          </a:p>
        </p:txBody>
      </p:sp>
      <p:sp>
        <p:nvSpPr>
          <p:cNvPr id="1193" name="Google Shape;1193;p103"/>
          <p:cNvSpPr txBox="1"/>
          <p:nvPr>
            <p:ph idx="1" type="body"/>
          </p:nvPr>
        </p:nvSpPr>
        <p:spPr>
          <a:xfrm>
            <a:off x="539552" y="1196752"/>
            <a:ext cx="8229600" cy="3770902"/>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FF6600"/>
              </a:buClr>
              <a:buSzPts val="2000"/>
              <a:buNone/>
            </a:pPr>
            <a:r>
              <a:rPr b="0" lang="es-ES" sz="2000">
                <a:solidFill>
                  <a:srgbClr val="FF6600"/>
                </a:solidFill>
              </a:rPr>
              <a:t>Fixed costs</a:t>
            </a:r>
            <a:r>
              <a:rPr b="0" lang="es-ES" sz="2000"/>
              <a:t>: do not depend on the volume of activity, remaining unchanged regardless of the number of units produced. </a:t>
            </a:r>
            <a:endParaRPr b="0" sz="2000"/>
          </a:p>
          <a:p>
            <a:pPr indent="-342900" lvl="0" marL="342900" rtl="0" algn="l">
              <a:lnSpc>
                <a:spcPct val="80000"/>
              </a:lnSpc>
              <a:spcBef>
                <a:spcPts val="800"/>
              </a:spcBef>
              <a:spcAft>
                <a:spcPts val="0"/>
              </a:spcAft>
              <a:buClr>
                <a:schemeClr val="dk1"/>
              </a:buClr>
              <a:buSzPts val="2000"/>
              <a:buFont typeface="Calibri"/>
              <a:buNone/>
            </a:pPr>
            <a:r>
              <a:t/>
            </a:r>
            <a:endParaRPr b="0" sz="2000">
              <a:solidFill>
                <a:srgbClr val="0033CC"/>
              </a:solidFill>
            </a:endParaRPr>
          </a:p>
          <a:p>
            <a:pPr indent="-342900" lvl="0" marL="342900" rtl="0" algn="l">
              <a:lnSpc>
                <a:spcPct val="80000"/>
              </a:lnSpc>
              <a:spcBef>
                <a:spcPts val="800"/>
              </a:spcBef>
              <a:spcAft>
                <a:spcPts val="0"/>
              </a:spcAft>
              <a:buClr>
                <a:schemeClr val="accent1"/>
              </a:buClr>
              <a:buSzPts val="2000"/>
              <a:buNone/>
            </a:pPr>
            <a:r>
              <a:rPr lang="es-ES" sz="2000">
                <a:solidFill>
                  <a:schemeClr val="accent1"/>
                </a:solidFill>
              </a:rPr>
              <a:t>The main fixed costs are:</a:t>
            </a:r>
            <a:endParaRPr/>
          </a:p>
          <a:p>
            <a:pPr indent="-342900" lvl="0" marL="814388" rtl="0" algn="l">
              <a:lnSpc>
                <a:spcPct val="80000"/>
              </a:lnSpc>
              <a:spcBef>
                <a:spcPts val="800"/>
              </a:spcBef>
              <a:spcAft>
                <a:spcPts val="0"/>
              </a:spcAft>
              <a:buClr>
                <a:schemeClr val="dk1"/>
              </a:buClr>
              <a:buSzPts val="1800"/>
              <a:buFont typeface="Arial"/>
              <a:buChar char="•"/>
            </a:pPr>
            <a:r>
              <a:rPr b="0" lang="es-ES" sz="1800"/>
              <a:t>Salaries, Social Security, Freelance, etc.</a:t>
            </a:r>
            <a:endParaRPr/>
          </a:p>
          <a:p>
            <a:pPr indent="-342900" lvl="0" marL="814388" rtl="0" algn="l">
              <a:lnSpc>
                <a:spcPct val="80000"/>
              </a:lnSpc>
              <a:spcBef>
                <a:spcPts val="800"/>
              </a:spcBef>
              <a:spcAft>
                <a:spcPts val="0"/>
              </a:spcAft>
              <a:buClr>
                <a:schemeClr val="dk1"/>
              </a:buClr>
              <a:buSzPts val="1800"/>
              <a:buFont typeface="Arial"/>
              <a:buChar char="•"/>
            </a:pPr>
            <a:r>
              <a:rPr b="0" lang="es-ES" sz="1800"/>
              <a:t>Local rental, maintenance costs, etc</a:t>
            </a:r>
            <a:endParaRPr b="0" sz="1800"/>
          </a:p>
          <a:p>
            <a:pPr indent="-342900" lvl="0" marL="814388" rtl="0" algn="l">
              <a:lnSpc>
                <a:spcPct val="80000"/>
              </a:lnSpc>
              <a:spcBef>
                <a:spcPts val="800"/>
              </a:spcBef>
              <a:spcAft>
                <a:spcPts val="0"/>
              </a:spcAft>
              <a:buClr>
                <a:schemeClr val="dk1"/>
              </a:buClr>
              <a:buSzPts val="1800"/>
              <a:buFont typeface="Arial"/>
              <a:buChar char="•"/>
            </a:pPr>
            <a:r>
              <a:rPr b="0" lang="es-ES" sz="1800"/>
              <a:t>Economic Activities Tax</a:t>
            </a:r>
            <a:endParaRPr b="0" sz="1800"/>
          </a:p>
          <a:p>
            <a:pPr indent="-342900" lvl="0" marL="814388" rtl="0" algn="l">
              <a:lnSpc>
                <a:spcPct val="80000"/>
              </a:lnSpc>
              <a:spcBef>
                <a:spcPts val="800"/>
              </a:spcBef>
              <a:spcAft>
                <a:spcPts val="0"/>
              </a:spcAft>
              <a:buClr>
                <a:schemeClr val="dk1"/>
              </a:buClr>
              <a:buSzPts val="1800"/>
              <a:buFont typeface="Arial"/>
              <a:buChar char="•"/>
            </a:pPr>
            <a:r>
              <a:rPr b="0" lang="es-ES" sz="1800"/>
              <a:t>Water, light, phone</a:t>
            </a:r>
            <a:endParaRPr b="0" sz="1800"/>
          </a:p>
          <a:p>
            <a:pPr indent="-342900" lvl="0" marL="814388" rtl="0" algn="l">
              <a:lnSpc>
                <a:spcPct val="80000"/>
              </a:lnSpc>
              <a:spcBef>
                <a:spcPts val="800"/>
              </a:spcBef>
              <a:spcAft>
                <a:spcPts val="0"/>
              </a:spcAft>
              <a:buClr>
                <a:schemeClr val="dk1"/>
              </a:buClr>
              <a:buSzPts val="1800"/>
              <a:buFont typeface="Arial"/>
              <a:buChar char="•"/>
            </a:pPr>
            <a:r>
              <a:rPr b="0" lang="es-ES" sz="1800"/>
              <a:t>Office supplies, insurance</a:t>
            </a:r>
            <a:endParaRPr b="0" sz="1800"/>
          </a:p>
          <a:p>
            <a:pPr indent="-342900" lvl="0" marL="814388" rtl="0" algn="l">
              <a:lnSpc>
                <a:spcPct val="80000"/>
              </a:lnSpc>
              <a:spcBef>
                <a:spcPts val="800"/>
              </a:spcBef>
              <a:spcAft>
                <a:spcPts val="0"/>
              </a:spcAft>
              <a:buClr>
                <a:schemeClr val="dk1"/>
              </a:buClr>
              <a:buSzPts val="1800"/>
              <a:buFont typeface="Arial"/>
              <a:buChar char="•"/>
            </a:pPr>
            <a:r>
              <a:rPr b="0" lang="es-ES" sz="1800"/>
              <a:t>Advertising expenses</a:t>
            </a:r>
            <a:endParaRPr b="0" sz="1800"/>
          </a:p>
          <a:p>
            <a:pPr indent="-342900" lvl="0" marL="342900" rtl="0" algn="l">
              <a:lnSpc>
                <a:spcPct val="80000"/>
              </a:lnSpc>
              <a:spcBef>
                <a:spcPts val="800"/>
              </a:spcBef>
              <a:spcAft>
                <a:spcPts val="0"/>
              </a:spcAft>
              <a:buClr>
                <a:schemeClr val="accent1"/>
              </a:buClr>
              <a:buSzPts val="2000"/>
              <a:buNone/>
            </a:pPr>
            <a:r>
              <a:rPr b="0" lang="es-ES" sz="2000" u="sng">
                <a:solidFill>
                  <a:schemeClr val="accent1"/>
                </a:solidFill>
              </a:rPr>
              <a:t>Unit fixed costs </a:t>
            </a:r>
            <a:r>
              <a:rPr b="0" lang="es-ES" sz="2000"/>
              <a:t>decrease as activity increases.</a:t>
            </a:r>
            <a:endParaRPr b="0" sz="20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7" name="Shape 1197"/>
        <p:cNvGrpSpPr/>
        <p:nvPr/>
      </p:nvGrpSpPr>
      <p:grpSpPr>
        <a:xfrm>
          <a:off x="0" y="0"/>
          <a:ext cx="0" cy="0"/>
          <a:chOff x="0" y="0"/>
          <a:chExt cx="0" cy="0"/>
        </a:xfrm>
      </p:grpSpPr>
      <p:sp>
        <p:nvSpPr>
          <p:cNvPr id="1198" name="Google Shape;1198;p104"/>
          <p:cNvSpPr txBox="1"/>
          <p:nvPr>
            <p:ph type="title"/>
          </p:nvPr>
        </p:nvSpPr>
        <p:spPr>
          <a:xfrm>
            <a:off x="457200" y="292101"/>
            <a:ext cx="8229600" cy="68862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COST STRUCTURE</a:t>
            </a:r>
            <a:endParaRPr sz="2600">
              <a:solidFill>
                <a:srgbClr val="FF6600"/>
              </a:solidFill>
              <a:latin typeface="Calibri"/>
              <a:ea typeface="Calibri"/>
              <a:cs typeface="Calibri"/>
              <a:sym typeface="Calibri"/>
            </a:endParaRPr>
          </a:p>
        </p:txBody>
      </p:sp>
      <p:sp>
        <p:nvSpPr>
          <p:cNvPr id="1199" name="Google Shape;1199;p104"/>
          <p:cNvSpPr txBox="1"/>
          <p:nvPr>
            <p:ph idx="1" type="body"/>
          </p:nvPr>
        </p:nvSpPr>
        <p:spPr>
          <a:xfrm>
            <a:off x="395536" y="1196752"/>
            <a:ext cx="8229600" cy="3312368"/>
          </a:xfrm>
          <a:prstGeom prst="rect">
            <a:avLst/>
          </a:prstGeom>
          <a:noFill/>
          <a:ln>
            <a:noFill/>
          </a:ln>
        </p:spPr>
        <p:txBody>
          <a:bodyPr anchorCtr="0" anchor="t" bIns="45700" lIns="91425" spcFirstLastPara="1" rIns="91425" wrap="square" tIns="45700">
            <a:normAutofit/>
          </a:bodyPr>
          <a:lstStyle/>
          <a:p>
            <a:pPr indent="0" lvl="1" marL="0" rtl="0" algn="l">
              <a:lnSpc>
                <a:spcPct val="90000"/>
              </a:lnSpc>
              <a:spcBef>
                <a:spcPts val="0"/>
              </a:spcBef>
              <a:spcAft>
                <a:spcPts val="0"/>
              </a:spcAft>
              <a:buSzPts val="2000"/>
              <a:buNone/>
            </a:pPr>
            <a:r>
              <a:rPr b="1" lang="es-ES" sz="2000">
                <a:solidFill>
                  <a:srgbClr val="FF6600"/>
                </a:solidFill>
              </a:rPr>
              <a:t>Variable costs</a:t>
            </a:r>
            <a:r>
              <a:rPr lang="es-ES" sz="2000"/>
              <a:t>: vary depending on the volume of activity: they increase when the volume of activity grows and are lower when it decreases.  </a:t>
            </a:r>
            <a:endParaRPr/>
          </a:p>
          <a:p>
            <a:pPr indent="-627063" lvl="1" marL="1171575" rtl="0" algn="l">
              <a:lnSpc>
                <a:spcPct val="90000"/>
              </a:lnSpc>
              <a:spcBef>
                <a:spcPts val="300"/>
              </a:spcBef>
              <a:spcAft>
                <a:spcPts val="0"/>
              </a:spcAft>
              <a:buSzPts val="2000"/>
              <a:buFont typeface="Tahoma"/>
              <a:buNone/>
            </a:pPr>
            <a:r>
              <a:t/>
            </a:r>
            <a:endParaRPr sz="2000"/>
          </a:p>
          <a:p>
            <a:pPr indent="-365125" lvl="0" marL="365125" rtl="0" algn="l">
              <a:lnSpc>
                <a:spcPct val="90000"/>
              </a:lnSpc>
              <a:spcBef>
                <a:spcPts val="800"/>
              </a:spcBef>
              <a:spcAft>
                <a:spcPts val="0"/>
              </a:spcAft>
              <a:buClr>
                <a:schemeClr val="dk1"/>
              </a:buClr>
              <a:buSzPts val="2000"/>
              <a:buNone/>
            </a:pPr>
            <a:r>
              <a:rPr b="0" lang="es-ES" sz="2000"/>
              <a:t>The main variable costs are depreciation, consumption of raw materials, commercial commissions, etc.</a:t>
            </a:r>
            <a:br>
              <a:rPr b="0" lang="es-ES" sz="2000"/>
            </a:br>
            <a:endParaRPr b="0" sz="2000"/>
          </a:p>
          <a:p>
            <a:pPr indent="-365125" lvl="0" marL="365125" rtl="0" algn="l">
              <a:lnSpc>
                <a:spcPct val="90000"/>
              </a:lnSpc>
              <a:spcBef>
                <a:spcPts val="800"/>
              </a:spcBef>
              <a:spcAft>
                <a:spcPts val="0"/>
              </a:spcAft>
              <a:buClr>
                <a:schemeClr val="accent1"/>
              </a:buClr>
              <a:buSzPts val="2000"/>
              <a:buNone/>
            </a:pPr>
            <a:r>
              <a:rPr b="0" lang="es-ES" sz="2000">
                <a:solidFill>
                  <a:schemeClr val="accent1"/>
                </a:solidFill>
              </a:rPr>
              <a:t>The </a:t>
            </a:r>
            <a:r>
              <a:rPr b="0" lang="es-ES" sz="2000" u="sng">
                <a:solidFill>
                  <a:schemeClr val="accent1"/>
                </a:solidFill>
              </a:rPr>
              <a:t>unit variable cost </a:t>
            </a:r>
            <a:r>
              <a:rPr b="0" lang="es-ES" sz="2000"/>
              <a:t>remains constant when the volume of activity increases.</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sp>
        <p:nvSpPr>
          <p:cNvPr id="1204" name="Google Shape;1204;p105"/>
          <p:cNvSpPr txBox="1"/>
          <p:nvPr>
            <p:ph type="title"/>
          </p:nvPr>
        </p:nvSpPr>
        <p:spPr>
          <a:xfrm>
            <a:off x="395536" y="260648"/>
            <a:ext cx="8229600" cy="90762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PROFIT AND LOSS ACCOUNT</a:t>
            </a:r>
            <a:endParaRPr sz="2600">
              <a:solidFill>
                <a:srgbClr val="FF6600"/>
              </a:solidFill>
              <a:latin typeface="Calibri"/>
              <a:ea typeface="Calibri"/>
              <a:cs typeface="Calibri"/>
              <a:sym typeface="Calibri"/>
            </a:endParaRPr>
          </a:p>
        </p:txBody>
      </p:sp>
      <p:sp>
        <p:nvSpPr>
          <p:cNvPr id="1205" name="Google Shape;1205;p105"/>
          <p:cNvSpPr txBox="1"/>
          <p:nvPr>
            <p:ph idx="1" type="body"/>
          </p:nvPr>
        </p:nvSpPr>
        <p:spPr>
          <a:xfrm>
            <a:off x="467544" y="1556792"/>
            <a:ext cx="8507413" cy="3108176"/>
          </a:xfrm>
          <a:prstGeom prst="rect">
            <a:avLst/>
          </a:prstGeom>
          <a:noFill/>
          <a:ln>
            <a:noFill/>
          </a:ln>
        </p:spPr>
        <p:txBody>
          <a:bodyPr anchorCtr="0" anchor="t" bIns="45700" lIns="91425" spcFirstLastPara="1" rIns="91425" wrap="square" tIns="45700">
            <a:normAutofit/>
          </a:bodyPr>
          <a:lstStyle/>
          <a:p>
            <a:pPr indent="-342900" lvl="0" marL="527050" rtl="0" algn="l">
              <a:lnSpc>
                <a:spcPct val="80000"/>
              </a:lnSpc>
              <a:spcBef>
                <a:spcPts val="0"/>
              </a:spcBef>
              <a:spcAft>
                <a:spcPts val="0"/>
              </a:spcAft>
              <a:buClr>
                <a:schemeClr val="dk1"/>
              </a:buClr>
              <a:buSzPts val="2000"/>
              <a:buFont typeface="Calibri"/>
              <a:buNone/>
            </a:pPr>
            <a:r>
              <a:t/>
            </a:r>
            <a:endParaRPr b="0" sz="2000"/>
          </a:p>
          <a:p>
            <a:pPr indent="-342900" lvl="0" marL="527050" rtl="0" algn="l">
              <a:lnSpc>
                <a:spcPct val="80000"/>
              </a:lnSpc>
              <a:spcBef>
                <a:spcPts val="800"/>
              </a:spcBef>
              <a:spcAft>
                <a:spcPts val="0"/>
              </a:spcAft>
              <a:buClr>
                <a:srgbClr val="FF9966"/>
              </a:buClr>
              <a:buSzPts val="2000"/>
              <a:buNone/>
            </a:pPr>
            <a:r>
              <a:rPr lang="es-ES" sz="2000">
                <a:solidFill>
                  <a:srgbClr val="FF9966"/>
                </a:solidFill>
              </a:rPr>
              <a:t>Income Statement</a:t>
            </a:r>
            <a:r>
              <a:rPr b="0" lang="es-ES" sz="2000">
                <a:solidFill>
                  <a:srgbClr val="FF9966"/>
                </a:solidFill>
              </a:rPr>
              <a:t>: </a:t>
            </a:r>
            <a:r>
              <a:rPr b="0" lang="es-ES" sz="2000"/>
              <a:t>losses or gains are determined by</a:t>
            </a:r>
            <a:endParaRPr b="0" sz="2000"/>
          </a:p>
          <a:p>
            <a:pPr indent="-342900" lvl="0" marL="527050" rtl="0" algn="l">
              <a:lnSpc>
                <a:spcPct val="80000"/>
              </a:lnSpc>
              <a:spcBef>
                <a:spcPts val="800"/>
              </a:spcBef>
              <a:spcAft>
                <a:spcPts val="0"/>
              </a:spcAft>
              <a:buClr>
                <a:schemeClr val="dk1"/>
              </a:buClr>
              <a:buSzPts val="2000"/>
              <a:buFont typeface="Calibri"/>
              <a:buNone/>
            </a:pPr>
            <a:r>
              <a:t/>
            </a:r>
            <a:endParaRPr b="0" i="1" sz="2000"/>
          </a:p>
          <a:p>
            <a:pPr indent="-342900" lvl="0" marL="527050" rtl="0" algn="l">
              <a:lnSpc>
                <a:spcPct val="80000"/>
              </a:lnSpc>
              <a:spcBef>
                <a:spcPts val="800"/>
              </a:spcBef>
              <a:spcAft>
                <a:spcPts val="0"/>
              </a:spcAft>
              <a:buClr>
                <a:schemeClr val="accent1"/>
              </a:buClr>
              <a:buSzPts val="2000"/>
              <a:buNone/>
            </a:pPr>
            <a:r>
              <a:rPr b="0" i="1" lang="es-ES" sz="2000">
                <a:solidFill>
                  <a:schemeClr val="accent1"/>
                </a:solidFill>
              </a:rPr>
              <a:t>Profit or outcome = difference between income and expenses</a:t>
            </a:r>
            <a:endParaRPr b="0" sz="2000">
              <a:solidFill>
                <a:schemeClr val="accent1"/>
              </a:solidFill>
            </a:endParaRPr>
          </a:p>
          <a:p>
            <a:pPr indent="-342900" lvl="0" marL="527050" rtl="0" algn="l">
              <a:lnSpc>
                <a:spcPct val="80000"/>
              </a:lnSpc>
              <a:spcBef>
                <a:spcPts val="800"/>
              </a:spcBef>
              <a:spcAft>
                <a:spcPts val="0"/>
              </a:spcAft>
              <a:buClr>
                <a:schemeClr val="dk1"/>
              </a:buClr>
              <a:buSzPts val="2000"/>
              <a:buFont typeface="Calibri"/>
              <a:buNone/>
            </a:pPr>
            <a:r>
              <a:t/>
            </a:r>
            <a:endParaRPr b="0" sz="2000"/>
          </a:p>
          <a:p>
            <a:pPr indent="-342900" lvl="0" marL="527050" rtl="0" algn="l">
              <a:lnSpc>
                <a:spcPct val="80000"/>
              </a:lnSpc>
              <a:spcBef>
                <a:spcPts val="800"/>
              </a:spcBef>
              <a:spcAft>
                <a:spcPts val="0"/>
              </a:spcAft>
              <a:buClr>
                <a:schemeClr val="dk1"/>
              </a:buClr>
              <a:buSzPts val="2000"/>
              <a:buNone/>
            </a:pPr>
            <a:r>
              <a:rPr b="0" lang="es-ES" sz="2000"/>
              <a:t>Considering:</a:t>
            </a:r>
            <a:endParaRPr/>
          </a:p>
          <a:p>
            <a:pPr indent="-342900" lvl="0" marL="527050" rtl="0" algn="l">
              <a:lnSpc>
                <a:spcPct val="80000"/>
              </a:lnSpc>
              <a:spcBef>
                <a:spcPts val="800"/>
              </a:spcBef>
              <a:spcAft>
                <a:spcPts val="0"/>
              </a:spcAft>
              <a:buClr>
                <a:schemeClr val="dk1"/>
              </a:buClr>
              <a:buSzPts val="2000"/>
              <a:buFont typeface="Arial"/>
              <a:buChar char="•"/>
            </a:pPr>
            <a:r>
              <a:rPr b="0" lang="es-ES" sz="2000"/>
              <a:t>Income = what the company gets</a:t>
            </a:r>
            <a:endParaRPr b="0" sz="2000"/>
          </a:p>
          <a:p>
            <a:pPr indent="-342900" lvl="0" marL="527050" rtl="0" algn="l">
              <a:lnSpc>
                <a:spcPct val="80000"/>
              </a:lnSpc>
              <a:spcBef>
                <a:spcPts val="800"/>
              </a:spcBef>
              <a:spcAft>
                <a:spcPts val="0"/>
              </a:spcAft>
              <a:buClr>
                <a:schemeClr val="dk1"/>
              </a:buClr>
              <a:buSzPts val="2000"/>
              <a:buFont typeface="Arial"/>
              <a:buChar char="•"/>
            </a:pPr>
            <a:r>
              <a:rPr b="0" lang="es-ES" sz="2000"/>
              <a:t>Expenses = the resources that are definitively consumed</a:t>
            </a:r>
            <a:endParaRPr b="0" sz="20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06"/>
          <p:cNvSpPr txBox="1"/>
          <p:nvPr>
            <p:ph type="title"/>
          </p:nvPr>
        </p:nvSpPr>
        <p:spPr>
          <a:xfrm>
            <a:off x="467544" y="18864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PROFIT AND LOSS ACCOUNT</a:t>
            </a:r>
            <a:endParaRPr sz="2600">
              <a:solidFill>
                <a:srgbClr val="FF6600"/>
              </a:solidFill>
              <a:latin typeface="Calibri"/>
              <a:ea typeface="Calibri"/>
              <a:cs typeface="Calibri"/>
              <a:sym typeface="Calibri"/>
            </a:endParaRPr>
          </a:p>
        </p:txBody>
      </p:sp>
      <p:grpSp>
        <p:nvGrpSpPr>
          <p:cNvPr id="1211" name="Google Shape;1211;p106"/>
          <p:cNvGrpSpPr/>
          <p:nvPr/>
        </p:nvGrpSpPr>
        <p:grpSpPr>
          <a:xfrm>
            <a:off x="2640316" y="981529"/>
            <a:ext cx="3729695" cy="3987437"/>
            <a:chOff x="1956748" y="801"/>
            <a:chExt cx="3729695" cy="3987437"/>
          </a:xfrm>
        </p:grpSpPr>
        <p:sp>
          <p:nvSpPr>
            <p:cNvPr id="1212" name="Google Shape;1212;p106"/>
            <p:cNvSpPr/>
            <p:nvPr/>
          </p:nvSpPr>
          <p:spPr>
            <a:xfrm>
              <a:off x="3942886" y="1835325"/>
              <a:ext cx="227420" cy="1773879"/>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13" name="Google Shape;1213;p106"/>
            <p:cNvSpPr/>
            <p:nvPr/>
          </p:nvSpPr>
          <p:spPr>
            <a:xfrm>
              <a:off x="3942886" y="1835325"/>
              <a:ext cx="227420" cy="69742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14" name="Google Shape;1214;p106"/>
            <p:cNvSpPr/>
            <p:nvPr/>
          </p:nvSpPr>
          <p:spPr>
            <a:xfrm>
              <a:off x="3632078" y="758869"/>
              <a:ext cx="917262" cy="318388"/>
            </a:xfrm>
            <a:custGeom>
              <a:rect b="b" l="l" r="r" t="t"/>
              <a:pathLst>
                <a:path extrusionOk="0" h="120000" w="120000">
                  <a:moveTo>
                    <a:pt x="0" y="0"/>
                  </a:moveTo>
                  <a:lnTo>
                    <a:pt x="0" y="60000"/>
                  </a:lnTo>
                  <a:lnTo>
                    <a:pt x="120000" y="60000"/>
                  </a:lnTo>
                  <a:lnTo>
                    <a:pt x="120000" y="120000"/>
                  </a:lnTo>
                </a:path>
              </a:pathLst>
            </a:custGeom>
            <a:noFill/>
            <a:ln cap="flat" cmpd="sng" w="25400">
              <a:solidFill>
                <a:schemeClr val="accent5"/>
              </a:solidFill>
              <a:prstDash val="solid"/>
              <a:round/>
              <a:headEnd len="sm" w="sm" type="none"/>
              <a:tailEnd len="sm" w="sm" type="none"/>
            </a:ln>
          </p:spPr>
        </p:sp>
        <p:sp>
          <p:nvSpPr>
            <p:cNvPr id="1215" name="Google Shape;1215;p106"/>
            <p:cNvSpPr/>
            <p:nvPr/>
          </p:nvSpPr>
          <p:spPr>
            <a:xfrm>
              <a:off x="2108362" y="1835325"/>
              <a:ext cx="227420" cy="1773879"/>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16" name="Google Shape;1216;p106"/>
            <p:cNvSpPr/>
            <p:nvPr/>
          </p:nvSpPr>
          <p:spPr>
            <a:xfrm>
              <a:off x="2108362" y="1835325"/>
              <a:ext cx="227420" cy="69742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17" name="Google Shape;1217;p106"/>
            <p:cNvSpPr/>
            <p:nvPr/>
          </p:nvSpPr>
          <p:spPr>
            <a:xfrm>
              <a:off x="2714816" y="758869"/>
              <a:ext cx="917262" cy="318388"/>
            </a:xfrm>
            <a:custGeom>
              <a:rect b="b" l="l" r="r" t="t"/>
              <a:pathLst>
                <a:path extrusionOk="0" h="120000" w="120000">
                  <a:moveTo>
                    <a:pt x="120000" y="0"/>
                  </a:moveTo>
                  <a:lnTo>
                    <a:pt x="120000" y="60000"/>
                  </a:lnTo>
                  <a:lnTo>
                    <a:pt x="0" y="60000"/>
                  </a:lnTo>
                  <a:lnTo>
                    <a:pt x="0" y="120000"/>
                  </a:lnTo>
                </a:path>
              </a:pathLst>
            </a:custGeom>
            <a:noFill/>
            <a:ln cap="flat" cmpd="sng" w="25400">
              <a:solidFill>
                <a:schemeClr val="accent5"/>
              </a:solidFill>
              <a:prstDash val="solid"/>
              <a:round/>
              <a:headEnd len="sm" w="sm" type="none"/>
              <a:tailEnd len="sm" w="sm" type="none"/>
            </a:ln>
          </p:spPr>
        </p:sp>
        <p:sp>
          <p:nvSpPr>
            <p:cNvPr id="1218" name="Google Shape;1218;p106"/>
            <p:cNvSpPr/>
            <p:nvPr/>
          </p:nvSpPr>
          <p:spPr>
            <a:xfrm>
              <a:off x="2490663" y="801"/>
              <a:ext cx="2282830" cy="758068"/>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06"/>
            <p:cNvSpPr txBox="1"/>
            <p:nvPr/>
          </p:nvSpPr>
          <p:spPr>
            <a:xfrm>
              <a:off x="2490663" y="801"/>
              <a:ext cx="2282830" cy="758068"/>
            </a:xfrm>
            <a:prstGeom prst="rect">
              <a:avLst/>
            </a:prstGeom>
            <a:noFill/>
            <a:ln>
              <a:noFill/>
            </a:ln>
          </p:spPr>
          <p:txBody>
            <a:bodyPr anchorCtr="0" anchor="ctr" bIns="15875" lIns="15875" spcFirstLastPara="1" rIns="15875" wrap="square" tIns="15875">
              <a:noAutofit/>
            </a:bodyPr>
            <a:lstStyle/>
            <a:p>
              <a:pPr indent="0" lvl="0" marL="0" marR="0" rtl="0" algn="ctr">
                <a:lnSpc>
                  <a:spcPct val="90000"/>
                </a:lnSpc>
                <a:spcBef>
                  <a:spcPts val="0"/>
                </a:spcBef>
                <a:spcAft>
                  <a:spcPts val="0"/>
                </a:spcAft>
                <a:buNone/>
              </a:pPr>
              <a:r>
                <a:rPr b="1" lang="es-ES" sz="2500">
                  <a:solidFill>
                    <a:schemeClr val="lt1"/>
                  </a:solidFill>
                  <a:latin typeface="Calibri"/>
                  <a:ea typeface="Calibri"/>
                  <a:cs typeface="Calibri"/>
                  <a:sym typeface="Calibri"/>
                </a:rPr>
                <a:t>Result </a:t>
              </a:r>
              <a:endParaRPr/>
            </a:p>
            <a:p>
              <a:pPr indent="0" lvl="0" marL="0" marR="0" rtl="0" algn="ctr">
                <a:lnSpc>
                  <a:spcPct val="90000"/>
                </a:lnSpc>
                <a:spcBef>
                  <a:spcPts val="875"/>
                </a:spcBef>
                <a:spcAft>
                  <a:spcPts val="0"/>
                </a:spcAft>
                <a:buNone/>
              </a:pPr>
              <a:r>
                <a:rPr b="1" lang="es-ES" sz="1700">
                  <a:solidFill>
                    <a:schemeClr val="lt1"/>
                  </a:solidFill>
                  <a:latin typeface="Calibri"/>
                  <a:ea typeface="Calibri"/>
                  <a:cs typeface="Calibri"/>
                  <a:sym typeface="Calibri"/>
                </a:rPr>
                <a:t>(profit or loss)</a:t>
              </a:r>
              <a:endParaRPr sz="1700">
                <a:solidFill>
                  <a:schemeClr val="lt1"/>
                </a:solidFill>
                <a:latin typeface="Calibri"/>
                <a:ea typeface="Calibri"/>
                <a:cs typeface="Calibri"/>
                <a:sym typeface="Calibri"/>
              </a:endParaRPr>
            </a:p>
          </p:txBody>
        </p:sp>
        <p:sp>
          <p:nvSpPr>
            <p:cNvPr id="1220" name="Google Shape;1220;p106"/>
            <p:cNvSpPr/>
            <p:nvPr/>
          </p:nvSpPr>
          <p:spPr>
            <a:xfrm>
              <a:off x="1956748" y="1077257"/>
              <a:ext cx="1516136" cy="758068"/>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06"/>
            <p:cNvSpPr txBox="1"/>
            <p:nvPr/>
          </p:nvSpPr>
          <p:spPr>
            <a:xfrm>
              <a:off x="1956748" y="1077257"/>
              <a:ext cx="1516136" cy="758068"/>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Operating or production income </a:t>
              </a:r>
              <a:endParaRPr/>
            </a:p>
          </p:txBody>
        </p:sp>
        <p:sp>
          <p:nvSpPr>
            <p:cNvPr id="1222" name="Google Shape;1222;p106"/>
            <p:cNvSpPr/>
            <p:nvPr/>
          </p:nvSpPr>
          <p:spPr>
            <a:xfrm>
              <a:off x="2335782" y="2153714"/>
              <a:ext cx="1516136" cy="75806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06"/>
            <p:cNvSpPr txBox="1"/>
            <p:nvPr/>
          </p:nvSpPr>
          <p:spPr>
            <a:xfrm>
              <a:off x="2335782" y="2153714"/>
              <a:ext cx="1516136" cy="758068"/>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Sales revenue</a:t>
              </a:r>
              <a:endParaRPr sz="1700">
                <a:solidFill>
                  <a:schemeClr val="lt1"/>
                </a:solidFill>
                <a:latin typeface="Calibri"/>
                <a:ea typeface="Calibri"/>
                <a:cs typeface="Calibri"/>
                <a:sym typeface="Calibri"/>
              </a:endParaRPr>
            </a:p>
          </p:txBody>
        </p:sp>
        <p:sp>
          <p:nvSpPr>
            <p:cNvPr id="1224" name="Google Shape;1224;p106"/>
            <p:cNvSpPr/>
            <p:nvPr/>
          </p:nvSpPr>
          <p:spPr>
            <a:xfrm>
              <a:off x="2335782" y="3230170"/>
              <a:ext cx="1516136" cy="75806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06"/>
            <p:cNvSpPr txBox="1"/>
            <p:nvPr/>
          </p:nvSpPr>
          <p:spPr>
            <a:xfrm>
              <a:off x="2335782" y="3230170"/>
              <a:ext cx="1516136" cy="758068"/>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Operating expenses </a:t>
              </a:r>
              <a:endParaRPr/>
            </a:p>
          </p:txBody>
        </p:sp>
        <p:sp>
          <p:nvSpPr>
            <p:cNvPr id="1226" name="Google Shape;1226;p106"/>
            <p:cNvSpPr/>
            <p:nvPr/>
          </p:nvSpPr>
          <p:spPr>
            <a:xfrm>
              <a:off x="3791273" y="1077257"/>
              <a:ext cx="1516136" cy="758068"/>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06"/>
            <p:cNvSpPr txBox="1"/>
            <p:nvPr/>
          </p:nvSpPr>
          <p:spPr>
            <a:xfrm>
              <a:off x="3791273" y="1077257"/>
              <a:ext cx="1516136" cy="758068"/>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Financial Income</a:t>
              </a:r>
              <a:endParaRPr sz="1700">
                <a:solidFill>
                  <a:schemeClr val="lt1"/>
                </a:solidFill>
                <a:latin typeface="Calibri"/>
                <a:ea typeface="Calibri"/>
                <a:cs typeface="Calibri"/>
                <a:sym typeface="Calibri"/>
              </a:endParaRPr>
            </a:p>
          </p:txBody>
        </p:sp>
        <p:sp>
          <p:nvSpPr>
            <p:cNvPr id="1228" name="Google Shape;1228;p106"/>
            <p:cNvSpPr/>
            <p:nvPr/>
          </p:nvSpPr>
          <p:spPr>
            <a:xfrm>
              <a:off x="4170307" y="2153714"/>
              <a:ext cx="1516136" cy="75806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06"/>
            <p:cNvSpPr txBox="1"/>
            <p:nvPr/>
          </p:nvSpPr>
          <p:spPr>
            <a:xfrm>
              <a:off x="4170307" y="2153714"/>
              <a:ext cx="1516136" cy="758068"/>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Financial Income: Interest charged </a:t>
              </a:r>
              <a:endParaRPr/>
            </a:p>
          </p:txBody>
        </p:sp>
        <p:sp>
          <p:nvSpPr>
            <p:cNvPr id="1230" name="Google Shape;1230;p106"/>
            <p:cNvSpPr/>
            <p:nvPr/>
          </p:nvSpPr>
          <p:spPr>
            <a:xfrm>
              <a:off x="4170307" y="3230170"/>
              <a:ext cx="1516136" cy="758068"/>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06"/>
            <p:cNvSpPr txBox="1"/>
            <p:nvPr/>
          </p:nvSpPr>
          <p:spPr>
            <a:xfrm>
              <a:off x="4170307" y="3230170"/>
              <a:ext cx="1516136" cy="758068"/>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Financial Expenses: Interest paid</a:t>
              </a:r>
              <a:endParaRPr sz="1700">
                <a:solidFill>
                  <a:schemeClr val="lt1"/>
                </a:solidFill>
                <a:latin typeface="Calibri"/>
                <a:ea typeface="Calibri"/>
                <a:cs typeface="Calibri"/>
                <a:sym typeface="Calibri"/>
              </a:endParaRPr>
            </a:p>
          </p:txBody>
        </p:sp>
      </p:gr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107"/>
          <p:cNvSpPr/>
          <p:nvPr/>
        </p:nvSpPr>
        <p:spPr>
          <a:xfrm>
            <a:off x="457200" y="1639188"/>
            <a:ext cx="7437015" cy="3257045"/>
          </a:xfrm>
          <a:prstGeom prst="rect">
            <a:avLst/>
          </a:prstGeom>
          <a:noFill/>
          <a:ln>
            <a:noFill/>
          </a:ln>
        </p:spPr>
        <p:txBody>
          <a:bodyPr anchorCtr="0" anchor="ctr" bIns="45700" lIns="91425" spcFirstLastPara="1" rIns="91425" wrap="square" tIns="45700">
            <a:spAutoFit/>
          </a:bodyPr>
          <a:lstStyle/>
          <a:p>
            <a:pPr indent="0" lvl="0" marL="0" marR="0" rtl="0" algn="l">
              <a:lnSpc>
                <a:spcPct val="115000"/>
              </a:lnSpc>
              <a:spcBef>
                <a:spcPts val="0"/>
              </a:spcBef>
              <a:spcAft>
                <a:spcPts val="0"/>
              </a:spcAft>
              <a:buNone/>
            </a:pPr>
            <a:r>
              <a:rPr lang="es-ES" sz="1800">
                <a:solidFill>
                  <a:srgbClr val="000204"/>
                </a:solidFill>
                <a:latin typeface="Calibri"/>
                <a:ea typeface="Calibri"/>
                <a:cs typeface="Calibri"/>
                <a:sym typeface="Calibri"/>
              </a:rPr>
              <a:t>+ </a:t>
            </a:r>
            <a:r>
              <a:rPr b="1" lang="es-ES" sz="2000">
                <a:solidFill>
                  <a:srgbClr val="FF6600"/>
                </a:solidFill>
                <a:latin typeface="Calibri"/>
                <a:ea typeface="Calibri"/>
                <a:cs typeface="Calibri"/>
                <a:sym typeface="Calibri"/>
              </a:rPr>
              <a:t>Sales revenue</a:t>
            </a:r>
            <a:br>
              <a:rPr b="1" lang="es-ES" sz="2000">
                <a:solidFill>
                  <a:srgbClr val="FF6600"/>
                </a:solidFill>
                <a:latin typeface="Calibri"/>
                <a:ea typeface="Calibri"/>
                <a:cs typeface="Calibri"/>
                <a:sym typeface="Calibri"/>
              </a:rPr>
            </a:br>
            <a:r>
              <a:rPr b="1" lang="es-ES" sz="2000" u="sng">
                <a:solidFill>
                  <a:srgbClr val="000204"/>
                </a:solidFill>
                <a:latin typeface="Calibri"/>
                <a:ea typeface="Calibri"/>
                <a:cs typeface="Calibri"/>
                <a:sym typeface="Calibri"/>
              </a:rPr>
              <a:t>-  Variable costs (including variable financial costs)</a:t>
            </a:r>
            <a:endParaRPr b="1" sz="2000" u="sng">
              <a:solidFill>
                <a:srgbClr val="000204"/>
              </a:solidFill>
              <a:latin typeface="Calibri"/>
              <a:ea typeface="Calibri"/>
              <a:cs typeface="Calibri"/>
              <a:sym typeface="Calibri"/>
            </a:endParaRPr>
          </a:p>
          <a:p>
            <a:pPr indent="0" lvl="0" marL="0" marR="0" rtl="0" algn="l">
              <a:lnSpc>
                <a:spcPct val="115000"/>
              </a:lnSpc>
              <a:spcBef>
                <a:spcPts val="0"/>
              </a:spcBef>
              <a:spcAft>
                <a:spcPts val="0"/>
              </a:spcAft>
              <a:buNone/>
            </a:pPr>
            <a:r>
              <a:rPr b="1" lang="es-ES" sz="2000">
                <a:solidFill>
                  <a:srgbClr val="000204"/>
                </a:solidFill>
                <a:latin typeface="Calibri"/>
                <a:ea typeface="Calibri"/>
                <a:cs typeface="Calibri"/>
                <a:sym typeface="Calibri"/>
              </a:rPr>
              <a:t>= </a:t>
            </a:r>
            <a:r>
              <a:rPr b="1" lang="es-ES" sz="2000">
                <a:solidFill>
                  <a:srgbClr val="FF6600"/>
                </a:solidFill>
                <a:latin typeface="Calibri"/>
                <a:ea typeface="Calibri"/>
                <a:cs typeface="Calibri"/>
                <a:sym typeface="Calibri"/>
              </a:rPr>
              <a:t>Contribution margin</a:t>
            </a:r>
            <a:endParaRPr b="1" sz="2000">
              <a:solidFill>
                <a:srgbClr val="FF6600"/>
              </a:solidFill>
              <a:latin typeface="Calibri"/>
              <a:ea typeface="Calibri"/>
              <a:cs typeface="Calibri"/>
              <a:sym typeface="Calibri"/>
            </a:endParaRPr>
          </a:p>
          <a:p>
            <a:pPr indent="-342900" lvl="0" marL="342900" marR="0" rtl="0" algn="l">
              <a:lnSpc>
                <a:spcPct val="115000"/>
              </a:lnSpc>
              <a:spcBef>
                <a:spcPts val="0"/>
              </a:spcBef>
              <a:spcAft>
                <a:spcPts val="0"/>
              </a:spcAft>
              <a:buClr>
                <a:srgbClr val="000204"/>
              </a:buClr>
              <a:buSzPts val="2000"/>
              <a:buFont typeface="Calibri"/>
              <a:buChar char="-"/>
            </a:pPr>
            <a:r>
              <a:rPr b="1" lang="es-ES" sz="2000" u="sng">
                <a:solidFill>
                  <a:srgbClr val="000204"/>
                </a:solidFill>
                <a:latin typeface="Calibri"/>
                <a:ea typeface="Calibri"/>
                <a:cs typeface="Calibri"/>
                <a:sym typeface="Calibri"/>
              </a:rPr>
              <a:t>Fixed costs  (no financial expenses)			</a:t>
            </a:r>
            <a:endParaRPr/>
          </a:p>
          <a:p>
            <a:pPr indent="0" lvl="0" marL="0" marR="0" rtl="0" algn="l">
              <a:lnSpc>
                <a:spcPct val="115000"/>
              </a:lnSpc>
              <a:spcBef>
                <a:spcPts val="0"/>
              </a:spcBef>
              <a:spcAft>
                <a:spcPts val="0"/>
              </a:spcAft>
              <a:buNone/>
            </a:pPr>
            <a:r>
              <a:rPr b="1" lang="es-ES" sz="2000">
                <a:solidFill>
                  <a:srgbClr val="000204"/>
                </a:solidFill>
                <a:latin typeface="Calibri"/>
                <a:ea typeface="Calibri"/>
                <a:cs typeface="Calibri"/>
                <a:sym typeface="Calibri"/>
              </a:rPr>
              <a:t>= </a:t>
            </a:r>
            <a:r>
              <a:rPr b="1" lang="es-ES" sz="2000">
                <a:solidFill>
                  <a:schemeClr val="accent1"/>
                </a:solidFill>
                <a:latin typeface="Calibri"/>
                <a:ea typeface="Calibri"/>
                <a:cs typeface="Calibri"/>
                <a:sym typeface="Calibri"/>
              </a:rPr>
              <a:t>Earnings before interest and taxes (EBIT)</a:t>
            </a:r>
            <a:endParaRPr b="1" sz="2000">
              <a:solidFill>
                <a:schemeClr val="accent1"/>
              </a:solidFill>
              <a:latin typeface="Calibri"/>
              <a:ea typeface="Calibri"/>
              <a:cs typeface="Calibri"/>
              <a:sym typeface="Calibri"/>
            </a:endParaRPr>
          </a:p>
          <a:p>
            <a:pPr indent="0" lvl="0" marL="0" marR="0" rtl="0" algn="l">
              <a:lnSpc>
                <a:spcPct val="115000"/>
              </a:lnSpc>
              <a:spcBef>
                <a:spcPts val="0"/>
              </a:spcBef>
              <a:spcAft>
                <a:spcPts val="0"/>
              </a:spcAft>
              <a:buNone/>
            </a:pPr>
            <a:r>
              <a:rPr b="1" lang="es-ES" sz="2000">
                <a:solidFill>
                  <a:srgbClr val="000204"/>
                </a:solidFill>
                <a:latin typeface="Calibri"/>
                <a:ea typeface="Calibri"/>
                <a:cs typeface="Calibri"/>
                <a:sym typeface="Calibri"/>
              </a:rPr>
              <a:t>- </a:t>
            </a:r>
            <a:r>
              <a:rPr b="1" lang="es-ES" sz="2000" u="sng">
                <a:solidFill>
                  <a:srgbClr val="000204"/>
                </a:solidFill>
                <a:latin typeface="Calibri"/>
                <a:ea typeface="Calibri"/>
                <a:cs typeface="Calibri"/>
                <a:sym typeface="Calibri"/>
              </a:rPr>
              <a:t>Total financial expenses (Financial Income)</a:t>
            </a:r>
            <a:endParaRPr b="1" sz="2000" u="sng">
              <a:solidFill>
                <a:srgbClr val="000204"/>
              </a:solidFill>
              <a:latin typeface="Calibri"/>
              <a:ea typeface="Calibri"/>
              <a:cs typeface="Calibri"/>
              <a:sym typeface="Calibri"/>
            </a:endParaRPr>
          </a:p>
          <a:p>
            <a:pPr indent="0" lvl="0" marL="0" marR="0" rtl="0" algn="l">
              <a:lnSpc>
                <a:spcPct val="115000"/>
              </a:lnSpc>
              <a:spcBef>
                <a:spcPts val="0"/>
              </a:spcBef>
              <a:spcAft>
                <a:spcPts val="0"/>
              </a:spcAft>
              <a:buNone/>
            </a:pPr>
            <a:r>
              <a:rPr b="1" lang="es-ES" sz="2000">
                <a:solidFill>
                  <a:srgbClr val="000204"/>
                </a:solidFill>
                <a:latin typeface="Calibri"/>
                <a:ea typeface="Calibri"/>
                <a:cs typeface="Calibri"/>
                <a:sym typeface="Calibri"/>
              </a:rPr>
              <a:t>= </a:t>
            </a:r>
            <a:r>
              <a:rPr b="1" lang="es-ES" sz="2000">
                <a:solidFill>
                  <a:schemeClr val="accent1"/>
                </a:solidFill>
                <a:latin typeface="Calibri"/>
                <a:ea typeface="Calibri"/>
                <a:cs typeface="Calibri"/>
                <a:sym typeface="Calibri"/>
              </a:rPr>
              <a:t>Earnings before taxes (EBT)</a:t>
            </a:r>
            <a:endParaRPr b="1" sz="2000">
              <a:solidFill>
                <a:schemeClr val="accent1"/>
              </a:solidFill>
              <a:latin typeface="Calibri"/>
              <a:ea typeface="Calibri"/>
              <a:cs typeface="Calibri"/>
              <a:sym typeface="Calibri"/>
            </a:endParaRPr>
          </a:p>
          <a:p>
            <a:pPr indent="0" lvl="0" marL="0" marR="0" rtl="0" algn="l">
              <a:lnSpc>
                <a:spcPct val="115000"/>
              </a:lnSpc>
              <a:spcBef>
                <a:spcPts val="0"/>
              </a:spcBef>
              <a:spcAft>
                <a:spcPts val="0"/>
              </a:spcAft>
              <a:buNone/>
            </a:pPr>
            <a:r>
              <a:rPr b="1" lang="es-ES" sz="2000">
                <a:solidFill>
                  <a:srgbClr val="000204"/>
                </a:solidFill>
                <a:latin typeface="Calibri"/>
                <a:ea typeface="Calibri"/>
                <a:cs typeface="Calibri"/>
                <a:sym typeface="Calibri"/>
              </a:rPr>
              <a:t>- </a:t>
            </a:r>
            <a:r>
              <a:rPr b="1" lang="es-ES" sz="2000" u="sng">
                <a:solidFill>
                  <a:srgbClr val="000204"/>
                </a:solidFill>
                <a:latin typeface="Calibri"/>
                <a:ea typeface="Calibri"/>
                <a:cs typeface="Calibri"/>
                <a:sym typeface="Calibri"/>
              </a:rPr>
              <a:t>Income tax (Corporate tax)</a:t>
            </a:r>
            <a:endParaRPr b="1" sz="2000" u="sng">
              <a:solidFill>
                <a:srgbClr val="000204"/>
              </a:solidFill>
              <a:latin typeface="Calibri"/>
              <a:ea typeface="Calibri"/>
              <a:cs typeface="Calibri"/>
              <a:sym typeface="Calibri"/>
            </a:endParaRPr>
          </a:p>
          <a:p>
            <a:pPr indent="0" lvl="0" marL="0" marR="0" rtl="0" algn="l">
              <a:lnSpc>
                <a:spcPct val="115000"/>
              </a:lnSpc>
              <a:spcBef>
                <a:spcPts val="0"/>
              </a:spcBef>
              <a:spcAft>
                <a:spcPts val="0"/>
              </a:spcAft>
              <a:buNone/>
            </a:pPr>
            <a:r>
              <a:rPr b="1" lang="es-ES" sz="2000">
                <a:solidFill>
                  <a:srgbClr val="000204"/>
                </a:solidFill>
                <a:latin typeface="Calibri"/>
                <a:ea typeface="Calibri"/>
                <a:cs typeface="Calibri"/>
                <a:sym typeface="Calibri"/>
              </a:rPr>
              <a:t>= </a:t>
            </a:r>
            <a:r>
              <a:rPr b="1" lang="es-ES" sz="2000">
                <a:solidFill>
                  <a:schemeClr val="dk1"/>
                </a:solidFill>
                <a:latin typeface="Calibri"/>
                <a:ea typeface="Calibri"/>
                <a:cs typeface="Calibri"/>
                <a:sym typeface="Calibri"/>
              </a:rPr>
              <a:t>Net Profit</a:t>
            </a:r>
            <a:endParaRPr b="1" sz="2000">
              <a:solidFill>
                <a:schemeClr val="dk1"/>
              </a:solidFill>
              <a:latin typeface="Calibri"/>
              <a:ea typeface="Calibri"/>
              <a:cs typeface="Calibri"/>
              <a:sym typeface="Calibri"/>
            </a:endParaRPr>
          </a:p>
        </p:txBody>
      </p:sp>
      <p:sp>
        <p:nvSpPr>
          <p:cNvPr id="1237" name="Google Shape;1237;p107"/>
          <p:cNvSpPr/>
          <p:nvPr/>
        </p:nvSpPr>
        <p:spPr>
          <a:xfrm>
            <a:off x="427723" y="275943"/>
            <a:ext cx="8507413" cy="97631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LEVEL OF AGGREGATION OF THE COMPANY'S RESULTS</a:t>
            </a:r>
            <a:endParaRPr sz="2600" cap="none">
              <a:solidFill>
                <a:srgbClr val="FF6600"/>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08"/>
          <p:cNvSpPr txBox="1"/>
          <p:nvPr>
            <p:ph type="title"/>
          </p:nvPr>
        </p:nvSpPr>
        <p:spPr>
          <a:xfrm>
            <a:off x="323528" y="365760"/>
            <a:ext cx="8020372"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ECONOMIC VIABILITY OF THE ENTERPRISE PROJECT</a:t>
            </a:r>
            <a:endParaRPr sz="2600">
              <a:solidFill>
                <a:srgbClr val="FF6600"/>
              </a:solidFill>
              <a:latin typeface="Calibri"/>
              <a:ea typeface="Calibri"/>
              <a:cs typeface="Calibri"/>
              <a:sym typeface="Calibri"/>
            </a:endParaRPr>
          </a:p>
        </p:txBody>
      </p:sp>
      <p:sp>
        <p:nvSpPr>
          <p:cNvPr id="1243" name="Google Shape;1243;p108"/>
          <p:cNvSpPr txBox="1"/>
          <p:nvPr>
            <p:ph idx="1" type="body"/>
          </p:nvPr>
        </p:nvSpPr>
        <p:spPr>
          <a:xfrm>
            <a:off x="822960" y="1512277"/>
            <a:ext cx="7520940" cy="2259623"/>
          </a:xfrm>
          <a:prstGeom prst="rect">
            <a:avLst/>
          </a:prstGeom>
          <a:noFill/>
          <a:ln>
            <a:noFill/>
          </a:ln>
        </p:spPr>
        <p:txBody>
          <a:bodyPr anchorCtr="0" anchor="t" bIns="45700" lIns="91425" spcFirstLastPara="1" rIns="91425" wrap="square" tIns="45700">
            <a:normAutofit/>
          </a:bodyPr>
          <a:lstStyle/>
          <a:p>
            <a:pPr indent="22225" lvl="0" marL="342900" rtl="0" algn="l">
              <a:lnSpc>
                <a:spcPct val="90000"/>
              </a:lnSpc>
              <a:spcBef>
                <a:spcPts val="0"/>
              </a:spcBef>
              <a:spcAft>
                <a:spcPts val="0"/>
              </a:spcAft>
              <a:buClr>
                <a:schemeClr val="dk1"/>
              </a:buClr>
              <a:buSzPts val="2400"/>
              <a:buNone/>
            </a:pPr>
            <a:r>
              <a:rPr b="0" lang="es-ES" sz="2400"/>
              <a:t>We will consider that a </a:t>
            </a:r>
            <a:r>
              <a:rPr lang="es-ES" sz="2400">
                <a:solidFill>
                  <a:srgbClr val="FF6600"/>
                </a:solidFill>
              </a:rPr>
              <a:t>project is economically viable </a:t>
            </a:r>
            <a:r>
              <a:rPr b="0" lang="es-ES" sz="2400"/>
              <a:t>when, once its full production capacity has been reached, it is able to obtain from its activity, deducting all its costs </a:t>
            </a:r>
            <a:r>
              <a:rPr b="0" lang="es-ES" sz="2400">
                <a:solidFill>
                  <a:schemeClr val="accent1"/>
                </a:solidFill>
              </a:rPr>
              <a:t>a sufficient surplus (benefit) </a:t>
            </a:r>
            <a:r>
              <a:rPr b="0" lang="es-ES" sz="2400"/>
              <a:t>to meet the cost of its debt, the remuneration of its shareholders and the financing of a part of its growth.</a:t>
            </a:r>
            <a:endParaRPr b="0" sz="24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09"/>
          <p:cNvSpPr txBox="1"/>
          <p:nvPr>
            <p:ph type="title"/>
          </p:nvPr>
        </p:nvSpPr>
        <p:spPr>
          <a:xfrm>
            <a:off x="250825" y="292100"/>
            <a:ext cx="8713788" cy="832644"/>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VIABILITY OF THE COMPANY PROJECT</a:t>
            </a:r>
            <a:endParaRPr sz="2600">
              <a:solidFill>
                <a:srgbClr val="FF6600"/>
              </a:solidFill>
            </a:endParaRPr>
          </a:p>
        </p:txBody>
      </p:sp>
      <p:sp>
        <p:nvSpPr>
          <p:cNvPr id="1249" name="Google Shape;1249;p109"/>
          <p:cNvSpPr txBox="1"/>
          <p:nvPr>
            <p:ph idx="1" type="body"/>
          </p:nvPr>
        </p:nvSpPr>
        <p:spPr>
          <a:xfrm>
            <a:off x="683568" y="1340769"/>
            <a:ext cx="8229600" cy="36004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50000"/>
              </a:lnSpc>
              <a:spcBef>
                <a:spcPts val="0"/>
              </a:spcBef>
              <a:spcAft>
                <a:spcPts val="0"/>
              </a:spcAft>
              <a:buClr>
                <a:srgbClr val="FF6600"/>
              </a:buClr>
              <a:buSzPts val="2000"/>
              <a:buNone/>
            </a:pPr>
            <a:r>
              <a:rPr lang="es-ES" sz="2000">
                <a:solidFill>
                  <a:srgbClr val="FF6600"/>
                </a:solidFill>
              </a:rPr>
              <a:t>A company project is financially viable </a:t>
            </a:r>
            <a:r>
              <a:rPr b="0" lang="es-ES" sz="2000"/>
              <a:t>when the resources generated by the activity: retained profits, depreciation and provisions, etc., plus certain funds from outside the company, the initial or subsequent contributions of the owners and the long-term indebtedness, are sufficient to meet the financial needs that the company has.</a:t>
            </a:r>
            <a:endParaRPr b="0"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WHAT?</a:t>
            </a:r>
            <a:endParaRPr sz="2600">
              <a:solidFill>
                <a:srgbClr val="FF6600"/>
              </a:solidFill>
              <a:latin typeface="Calibri"/>
              <a:ea typeface="Calibri"/>
              <a:cs typeface="Calibri"/>
              <a:sym typeface="Calibri"/>
            </a:endParaRPr>
          </a:p>
        </p:txBody>
      </p:sp>
      <p:sp>
        <p:nvSpPr>
          <p:cNvPr id="198" name="Google Shape;198;p11"/>
          <p:cNvSpPr txBox="1"/>
          <p:nvPr>
            <p:ph idx="1" type="body"/>
          </p:nvPr>
        </p:nvSpPr>
        <p:spPr>
          <a:xfrm>
            <a:off x="822960" y="1100628"/>
            <a:ext cx="7520940" cy="3984556"/>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1600"/>
              <a:buNone/>
            </a:pPr>
            <a:r>
              <a:rPr lang="es-ES"/>
              <a:t>a</a:t>
            </a:r>
            <a:r>
              <a:rPr b="0" lang="es-ES" sz="2000"/>
              <a:t>) the balance of value</a:t>
            </a:r>
            <a:endParaRPr b="0" sz="2000"/>
          </a:p>
          <a:p>
            <a:pPr indent="-342900" lvl="0" marL="342900" rtl="0" algn="l">
              <a:lnSpc>
                <a:spcPct val="90000"/>
              </a:lnSpc>
              <a:spcBef>
                <a:spcPts val="800"/>
              </a:spcBef>
              <a:spcAft>
                <a:spcPts val="0"/>
              </a:spcAft>
              <a:buClr>
                <a:schemeClr val="dk1"/>
              </a:buClr>
              <a:buSzPts val="2000"/>
              <a:buNone/>
            </a:pPr>
            <a:r>
              <a:rPr b="0" lang="es-ES" sz="2000"/>
              <a:t>b) the list of attributes</a:t>
            </a:r>
            <a:endParaRPr b="0" sz="2000"/>
          </a:p>
          <a:p>
            <a:pPr indent="-342900" lvl="0" marL="342900" rtl="0" algn="l">
              <a:lnSpc>
                <a:spcPct val="90000"/>
              </a:lnSpc>
              <a:spcBef>
                <a:spcPts val="800"/>
              </a:spcBef>
              <a:spcAft>
                <a:spcPts val="0"/>
              </a:spcAft>
              <a:buClr>
                <a:schemeClr val="dk1"/>
              </a:buClr>
              <a:buSzPts val="2000"/>
              <a:buNone/>
            </a:pPr>
            <a:r>
              <a:rPr b="0" lang="es-ES" sz="2000"/>
              <a:t>c) S.C.A.M.P.E.R</a:t>
            </a:r>
            <a:endParaRPr b="0" sz="2000"/>
          </a:p>
          <a:p>
            <a:pPr indent="-342900" lvl="0" marL="1079500" rtl="0" algn="l">
              <a:lnSpc>
                <a:spcPct val="90000"/>
              </a:lnSpc>
              <a:spcBef>
                <a:spcPts val="800"/>
              </a:spcBef>
              <a:spcAft>
                <a:spcPts val="0"/>
              </a:spcAft>
              <a:buClr>
                <a:schemeClr val="dk1"/>
              </a:buClr>
              <a:buSzPts val="2000"/>
              <a:buFont typeface="Arial"/>
              <a:buChar char="•"/>
            </a:pPr>
            <a:r>
              <a:rPr b="0" lang="es-ES" sz="2000"/>
              <a:t>Substitute</a:t>
            </a:r>
            <a:endParaRPr/>
          </a:p>
          <a:p>
            <a:pPr indent="-342900" lvl="0" marL="1079500" rtl="0" algn="l">
              <a:lnSpc>
                <a:spcPct val="90000"/>
              </a:lnSpc>
              <a:spcBef>
                <a:spcPts val="800"/>
              </a:spcBef>
              <a:spcAft>
                <a:spcPts val="0"/>
              </a:spcAft>
              <a:buClr>
                <a:schemeClr val="dk1"/>
              </a:buClr>
              <a:buSzPts val="2000"/>
              <a:buFont typeface="Arial"/>
              <a:buChar char="•"/>
            </a:pPr>
            <a:r>
              <a:rPr b="0" lang="es-ES" sz="2000"/>
              <a:t>Combine</a:t>
            </a:r>
            <a:endParaRPr/>
          </a:p>
          <a:p>
            <a:pPr indent="-342900" lvl="0" marL="1079500" rtl="0" algn="l">
              <a:lnSpc>
                <a:spcPct val="90000"/>
              </a:lnSpc>
              <a:spcBef>
                <a:spcPts val="800"/>
              </a:spcBef>
              <a:spcAft>
                <a:spcPts val="0"/>
              </a:spcAft>
              <a:buClr>
                <a:schemeClr val="dk1"/>
              </a:buClr>
              <a:buSzPts val="2000"/>
              <a:buFont typeface="Arial"/>
              <a:buChar char="•"/>
            </a:pPr>
            <a:r>
              <a:rPr b="0" lang="es-ES" sz="2000"/>
              <a:t>Adapt</a:t>
            </a:r>
            <a:endParaRPr/>
          </a:p>
          <a:p>
            <a:pPr indent="-342900" lvl="0" marL="1079500" rtl="0" algn="l">
              <a:lnSpc>
                <a:spcPct val="90000"/>
              </a:lnSpc>
              <a:spcBef>
                <a:spcPts val="800"/>
              </a:spcBef>
              <a:spcAft>
                <a:spcPts val="0"/>
              </a:spcAft>
              <a:buClr>
                <a:schemeClr val="dk1"/>
              </a:buClr>
              <a:buSzPts val="2000"/>
              <a:buFont typeface="Arial"/>
              <a:buChar char="•"/>
            </a:pPr>
            <a:r>
              <a:rPr b="0" lang="es-ES" sz="2000"/>
              <a:t>Modify</a:t>
            </a:r>
            <a:endParaRPr/>
          </a:p>
          <a:p>
            <a:pPr indent="-342900" lvl="0" marL="1079500" rtl="0" algn="l">
              <a:lnSpc>
                <a:spcPct val="90000"/>
              </a:lnSpc>
              <a:spcBef>
                <a:spcPts val="800"/>
              </a:spcBef>
              <a:spcAft>
                <a:spcPts val="0"/>
              </a:spcAft>
              <a:buClr>
                <a:schemeClr val="dk1"/>
              </a:buClr>
              <a:buSzPts val="2000"/>
              <a:buFont typeface="Arial"/>
              <a:buChar char="•"/>
            </a:pPr>
            <a:r>
              <a:rPr b="0" lang="es-ES" sz="2000"/>
              <a:t>Put on other uses</a:t>
            </a:r>
            <a:endParaRPr/>
          </a:p>
          <a:p>
            <a:pPr indent="-342900" lvl="0" marL="1079500" rtl="0" algn="l">
              <a:lnSpc>
                <a:spcPct val="90000"/>
              </a:lnSpc>
              <a:spcBef>
                <a:spcPts val="800"/>
              </a:spcBef>
              <a:spcAft>
                <a:spcPts val="0"/>
              </a:spcAft>
              <a:buClr>
                <a:schemeClr val="dk1"/>
              </a:buClr>
              <a:buSzPts val="2000"/>
              <a:buFont typeface="Arial"/>
              <a:buChar char="•"/>
            </a:pPr>
            <a:r>
              <a:rPr b="0" lang="es-ES" sz="2000"/>
              <a:t>Eliminate </a:t>
            </a:r>
            <a:endParaRPr/>
          </a:p>
          <a:p>
            <a:pPr indent="-342900" lvl="0" marL="1079500" rtl="0" algn="l">
              <a:lnSpc>
                <a:spcPct val="90000"/>
              </a:lnSpc>
              <a:spcBef>
                <a:spcPts val="800"/>
              </a:spcBef>
              <a:spcAft>
                <a:spcPts val="0"/>
              </a:spcAft>
              <a:buClr>
                <a:schemeClr val="dk1"/>
              </a:buClr>
              <a:buSzPts val="2000"/>
              <a:buFont typeface="Arial"/>
              <a:buChar char="•"/>
            </a:pPr>
            <a:r>
              <a:rPr b="0" lang="es-ES" sz="2000"/>
              <a:t>Reverse</a:t>
            </a:r>
            <a:endParaRPr/>
          </a:p>
          <a:p>
            <a:pPr indent="-342900" lvl="0" marL="342900" rtl="0" algn="l">
              <a:lnSpc>
                <a:spcPct val="90000"/>
              </a:lnSpc>
              <a:spcBef>
                <a:spcPts val="800"/>
              </a:spcBef>
              <a:spcAft>
                <a:spcPts val="0"/>
              </a:spcAft>
              <a:buClr>
                <a:schemeClr val="dk1"/>
              </a:buClr>
              <a:buSzPts val="1600"/>
              <a:buNone/>
            </a:pPr>
            <a:r>
              <a:t/>
            </a:r>
            <a:endParaRPr/>
          </a:p>
        </p:txBody>
      </p:sp>
      <p:pic>
        <p:nvPicPr>
          <p:cNvPr descr="http://www.readyforventures.com/wp-content/uploads/2012/01/FaRLeGeND-emprendedor.jpg" id="199" name="Google Shape;199;p11"/>
          <p:cNvPicPr preferRelativeResize="0"/>
          <p:nvPr/>
        </p:nvPicPr>
        <p:blipFill rotWithShape="1">
          <a:blip r:embed="rId3">
            <a:alphaModFix/>
          </a:blip>
          <a:srcRect b="0" l="0" r="0" t="0"/>
          <a:stretch/>
        </p:blipFill>
        <p:spPr>
          <a:xfrm>
            <a:off x="5940152" y="332655"/>
            <a:ext cx="2567100" cy="1925325"/>
          </a:xfrm>
          <a:prstGeom prst="rect">
            <a:avLst/>
          </a:prstGeom>
          <a:noFill/>
          <a:ln>
            <a:noFill/>
          </a:ln>
        </p:spPr>
      </p:pic>
      <p:sp>
        <p:nvSpPr>
          <p:cNvPr id="200" name="Google Shape;200;p11"/>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10"/>
          <p:cNvSpPr txBox="1"/>
          <p:nvPr>
            <p:ph type="title"/>
          </p:nvPr>
        </p:nvSpPr>
        <p:spPr>
          <a:xfrm>
            <a:off x="395536" y="18864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ECONOMIC AND FINANCIAL PROFITABILITY </a:t>
            </a:r>
            <a:endParaRPr sz="2600">
              <a:solidFill>
                <a:srgbClr val="FF6600"/>
              </a:solidFill>
              <a:latin typeface="Calibri"/>
              <a:ea typeface="Calibri"/>
              <a:cs typeface="Calibri"/>
              <a:sym typeface="Calibri"/>
            </a:endParaRPr>
          </a:p>
        </p:txBody>
      </p:sp>
      <p:grpSp>
        <p:nvGrpSpPr>
          <p:cNvPr id="1256" name="Google Shape;1256;p110"/>
          <p:cNvGrpSpPr/>
          <p:nvPr/>
        </p:nvGrpSpPr>
        <p:grpSpPr>
          <a:xfrm>
            <a:off x="1005260" y="912339"/>
            <a:ext cx="6714386" cy="4097219"/>
            <a:chOff x="393700" y="3618"/>
            <a:chExt cx="6714386" cy="4097219"/>
          </a:xfrm>
        </p:grpSpPr>
        <p:sp>
          <p:nvSpPr>
            <p:cNvPr id="1257" name="Google Shape;1257;p110"/>
            <p:cNvSpPr/>
            <p:nvPr/>
          </p:nvSpPr>
          <p:spPr>
            <a:xfrm>
              <a:off x="393700" y="3618"/>
              <a:ext cx="1991822" cy="995911"/>
            </a:xfrm>
            <a:prstGeom prst="roundRect">
              <a:avLst>
                <a:gd fmla="val 10000" name="adj"/>
              </a:avLst>
            </a:prstGeom>
            <a:gradFill>
              <a:gsLst>
                <a:gs pos="0">
                  <a:srgbClr val="9D9569"/>
                </a:gs>
                <a:gs pos="80000">
                  <a:srgbClr val="CEC38A"/>
                </a:gs>
                <a:gs pos="100000">
                  <a:srgbClr val="D1C58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10"/>
            <p:cNvSpPr txBox="1"/>
            <p:nvPr/>
          </p:nvSpPr>
          <p:spPr>
            <a:xfrm>
              <a:off x="422869" y="32787"/>
              <a:ext cx="1933484" cy="937573"/>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b="1" lang="es-ES" sz="2500">
                  <a:solidFill>
                    <a:schemeClr val="lt1"/>
                  </a:solidFill>
                  <a:latin typeface="Calibri"/>
                  <a:ea typeface="Calibri"/>
                  <a:cs typeface="Calibri"/>
                  <a:sym typeface="Calibri"/>
                </a:rPr>
                <a:t>RETURN ON ASSETS (ROA)</a:t>
              </a:r>
              <a:endParaRPr/>
            </a:p>
          </p:txBody>
        </p:sp>
        <p:sp>
          <p:nvSpPr>
            <p:cNvPr id="1259" name="Google Shape;1259;p110"/>
            <p:cNvSpPr/>
            <p:nvPr/>
          </p:nvSpPr>
          <p:spPr>
            <a:xfrm>
              <a:off x="592882" y="999529"/>
              <a:ext cx="188490" cy="744035"/>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60" name="Google Shape;1260;p110"/>
            <p:cNvSpPr/>
            <p:nvPr/>
          </p:nvSpPr>
          <p:spPr>
            <a:xfrm>
              <a:off x="781372" y="1245609"/>
              <a:ext cx="2179580" cy="995911"/>
            </a:xfrm>
            <a:prstGeom prst="roundRect">
              <a:avLst>
                <a:gd fmla="val 10000" name="adj"/>
              </a:avLst>
            </a:prstGeom>
            <a:solidFill>
              <a:schemeClr val="lt1">
                <a:alpha val="89803"/>
              </a:schemeClr>
            </a:solidFill>
            <a:ln cap="flat" cmpd="sng" w="9525">
              <a:solidFill>
                <a:schemeClr val="accent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10"/>
            <p:cNvSpPr txBox="1"/>
            <p:nvPr/>
          </p:nvSpPr>
          <p:spPr>
            <a:xfrm>
              <a:off x="810541" y="1274778"/>
              <a:ext cx="2121242" cy="937573"/>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rPr lang="es-ES" sz="2200">
                  <a:solidFill>
                    <a:schemeClr val="dk1"/>
                  </a:solidFill>
                  <a:latin typeface="Calibri"/>
                  <a:ea typeface="Calibri"/>
                  <a:cs typeface="Calibri"/>
                  <a:sym typeface="Calibri"/>
                </a:rPr>
                <a:t>Profit/Asset</a:t>
              </a:r>
              <a:endParaRPr sz="2200">
                <a:solidFill>
                  <a:schemeClr val="dk1"/>
                </a:solidFill>
                <a:latin typeface="Calibri"/>
                <a:ea typeface="Calibri"/>
                <a:cs typeface="Calibri"/>
                <a:sym typeface="Calibri"/>
              </a:endParaRPr>
            </a:p>
          </p:txBody>
        </p:sp>
        <p:sp>
          <p:nvSpPr>
            <p:cNvPr id="1262" name="Google Shape;1262;p110"/>
            <p:cNvSpPr/>
            <p:nvPr/>
          </p:nvSpPr>
          <p:spPr>
            <a:xfrm>
              <a:off x="592882" y="999529"/>
              <a:ext cx="199182" cy="199182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63" name="Google Shape;1263;p110"/>
            <p:cNvSpPr/>
            <p:nvPr/>
          </p:nvSpPr>
          <p:spPr>
            <a:xfrm>
              <a:off x="792064" y="2493396"/>
              <a:ext cx="2131696" cy="995911"/>
            </a:xfrm>
            <a:prstGeom prst="roundRect">
              <a:avLst>
                <a:gd fmla="val 10000" name="adj"/>
              </a:avLst>
            </a:prstGeom>
            <a:solidFill>
              <a:schemeClr val="lt1">
                <a:alpha val="89803"/>
              </a:schemeClr>
            </a:solidFill>
            <a:ln cap="flat" cmpd="sng" w="9525">
              <a:solidFill>
                <a:srgbClr val="D3C09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10"/>
            <p:cNvSpPr txBox="1"/>
            <p:nvPr/>
          </p:nvSpPr>
          <p:spPr>
            <a:xfrm>
              <a:off x="821233" y="2522565"/>
              <a:ext cx="2073358" cy="937573"/>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None/>
              </a:pPr>
              <a:r>
                <a:rPr lang="es-ES" sz="1800">
                  <a:solidFill>
                    <a:schemeClr val="dk1"/>
                  </a:solidFill>
                  <a:latin typeface="Calibri"/>
                  <a:ea typeface="Calibri"/>
                  <a:cs typeface="Calibri"/>
                  <a:sym typeface="Calibri"/>
                </a:rPr>
                <a:t>Is it profitable?</a:t>
              </a:r>
              <a:endParaRPr/>
            </a:p>
            <a:p>
              <a:pPr indent="0" lvl="0" marL="0" marR="0" rtl="0" algn="ctr">
                <a:lnSpc>
                  <a:spcPct val="90000"/>
                </a:lnSpc>
                <a:spcBef>
                  <a:spcPts val="630"/>
                </a:spcBef>
                <a:spcAft>
                  <a:spcPts val="0"/>
                </a:spcAft>
                <a:buNone/>
              </a:pPr>
              <a:r>
                <a:rPr lang="es-ES" sz="1800">
                  <a:solidFill>
                    <a:schemeClr val="dk1"/>
                  </a:solidFill>
                  <a:latin typeface="Calibri"/>
                  <a:ea typeface="Calibri"/>
                  <a:cs typeface="Calibri"/>
                  <a:sym typeface="Calibri"/>
                </a:rPr>
                <a:t>Is it worth it?</a:t>
              </a:r>
              <a:endParaRPr/>
            </a:p>
          </p:txBody>
        </p:sp>
        <p:sp>
          <p:nvSpPr>
            <p:cNvPr id="1265" name="Google Shape;1265;p110"/>
            <p:cNvSpPr/>
            <p:nvPr/>
          </p:nvSpPr>
          <p:spPr>
            <a:xfrm>
              <a:off x="592882" y="999529"/>
              <a:ext cx="199182" cy="292003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66" name="Google Shape;1266;p110"/>
            <p:cNvSpPr/>
            <p:nvPr/>
          </p:nvSpPr>
          <p:spPr>
            <a:xfrm>
              <a:off x="792064" y="3738286"/>
              <a:ext cx="2786177" cy="362551"/>
            </a:xfrm>
            <a:prstGeom prst="roundRect">
              <a:avLst>
                <a:gd fmla="val 10000" name="adj"/>
              </a:avLst>
            </a:prstGeom>
            <a:solidFill>
              <a:schemeClr val="lt1">
                <a:alpha val="89803"/>
              </a:schemeClr>
            </a:solidFill>
            <a:ln cap="flat" cmpd="sng" w="9525">
              <a:solidFill>
                <a:srgbClr val="D8BCA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10"/>
            <p:cNvSpPr txBox="1"/>
            <p:nvPr/>
          </p:nvSpPr>
          <p:spPr>
            <a:xfrm>
              <a:off x="802683" y="3748905"/>
              <a:ext cx="2764939" cy="341313"/>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s-ES" sz="1600">
                  <a:solidFill>
                    <a:schemeClr val="dk1"/>
                  </a:solidFill>
                  <a:latin typeface="Calibri"/>
                  <a:ea typeface="Calibri"/>
                  <a:cs typeface="Calibri"/>
                  <a:sym typeface="Calibri"/>
                </a:rPr>
                <a:t>ROA = Profit margin x Rotation</a:t>
              </a:r>
              <a:endParaRPr sz="1600">
                <a:solidFill>
                  <a:schemeClr val="dk1"/>
                </a:solidFill>
                <a:latin typeface="Calibri"/>
                <a:ea typeface="Calibri"/>
                <a:cs typeface="Calibri"/>
                <a:sym typeface="Calibri"/>
              </a:endParaRPr>
            </a:p>
          </p:txBody>
        </p:sp>
        <p:sp>
          <p:nvSpPr>
            <p:cNvPr id="1268" name="Google Shape;1268;p110"/>
            <p:cNvSpPr/>
            <p:nvPr/>
          </p:nvSpPr>
          <p:spPr>
            <a:xfrm>
              <a:off x="3677833" y="3618"/>
              <a:ext cx="1991822" cy="995911"/>
            </a:xfrm>
            <a:prstGeom prst="roundRect">
              <a:avLst>
                <a:gd fmla="val 10000" name="adj"/>
              </a:avLst>
            </a:prstGeom>
            <a:gradFill>
              <a:gsLst>
                <a:gs pos="0">
                  <a:srgbClr val="AF8080"/>
                </a:gs>
                <a:gs pos="80000">
                  <a:srgbClr val="E6A8A8"/>
                </a:gs>
                <a:gs pos="100000">
                  <a:srgbClr val="E8A7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10"/>
            <p:cNvSpPr txBox="1"/>
            <p:nvPr/>
          </p:nvSpPr>
          <p:spPr>
            <a:xfrm>
              <a:off x="3707002" y="32787"/>
              <a:ext cx="1933484" cy="937573"/>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b="1" lang="es-ES" sz="2500">
                  <a:solidFill>
                    <a:schemeClr val="lt1"/>
                  </a:solidFill>
                  <a:latin typeface="Calibri"/>
                  <a:ea typeface="Calibri"/>
                  <a:cs typeface="Calibri"/>
                  <a:sym typeface="Calibri"/>
                </a:rPr>
                <a:t>RETURN ON EQUITY (ROE)</a:t>
              </a:r>
              <a:endParaRPr/>
            </a:p>
          </p:txBody>
        </p:sp>
        <p:sp>
          <p:nvSpPr>
            <p:cNvPr id="1270" name="Google Shape;1270;p110"/>
            <p:cNvSpPr/>
            <p:nvPr/>
          </p:nvSpPr>
          <p:spPr>
            <a:xfrm>
              <a:off x="3877015" y="999529"/>
              <a:ext cx="199182" cy="746933"/>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71" name="Google Shape;1271;p110"/>
            <p:cNvSpPr/>
            <p:nvPr/>
          </p:nvSpPr>
          <p:spPr>
            <a:xfrm>
              <a:off x="4076198" y="1248507"/>
              <a:ext cx="2105085" cy="995911"/>
            </a:xfrm>
            <a:prstGeom prst="roundRect">
              <a:avLst>
                <a:gd fmla="val 10000" name="adj"/>
              </a:avLst>
            </a:prstGeom>
            <a:solidFill>
              <a:schemeClr val="lt1">
                <a:alpha val="89803"/>
              </a:schemeClr>
            </a:solidFill>
            <a:ln cap="flat" cmpd="sng" w="9525">
              <a:solidFill>
                <a:srgbClr val="DEBAA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10"/>
            <p:cNvSpPr txBox="1"/>
            <p:nvPr/>
          </p:nvSpPr>
          <p:spPr>
            <a:xfrm>
              <a:off x="4105367" y="1277676"/>
              <a:ext cx="2046747" cy="937573"/>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None/>
              </a:pPr>
              <a:r>
                <a:rPr lang="es-ES" sz="2400">
                  <a:solidFill>
                    <a:schemeClr val="dk1"/>
                  </a:solidFill>
                  <a:latin typeface="Calibri"/>
                  <a:ea typeface="Calibri"/>
                  <a:cs typeface="Calibri"/>
                  <a:sym typeface="Calibri"/>
                </a:rPr>
                <a:t>Profit/Capital</a:t>
              </a:r>
              <a:endParaRPr/>
            </a:p>
          </p:txBody>
        </p:sp>
        <p:sp>
          <p:nvSpPr>
            <p:cNvPr id="1273" name="Google Shape;1273;p110"/>
            <p:cNvSpPr/>
            <p:nvPr/>
          </p:nvSpPr>
          <p:spPr>
            <a:xfrm>
              <a:off x="3877015" y="999529"/>
              <a:ext cx="199182" cy="199182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74" name="Google Shape;1274;p110"/>
            <p:cNvSpPr/>
            <p:nvPr/>
          </p:nvSpPr>
          <p:spPr>
            <a:xfrm>
              <a:off x="4076198" y="2493396"/>
              <a:ext cx="2105085" cy="995911"/>
            </a:xfrm>
            <a:prstGeom prst="roundRect">
              <a:avLst>
                <a:gd fmla="val 10000" name="adj"/>
              </a:avLst>
            </a:prstGeom>
            <a:solidFill>
              <a:schemeClr val="lt1">
                <a:alpha val="89803"/>
              </a:schemeClr>
            </a:solidFill>
            <a:ln cap="flat" cmpd="sng" w="9525">
              <a:solidFill>
                <a:srgbClr val="E3B7A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10"/>
            <p:cNvSpPr txBox="1"/>
            <p:nvPr/>
          </p:nvSpPr>
          <p:spPr>
            <a:xfrm>
              <a:off x="4105367" y="2522565"/>
              <a:ext cx="2046747" cy="937573"/>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None/>
              </a:pPr>
              <a:r>
                <a:rPr lang="es-ES" sz="1800">
                  <a:solidFill>
                    <a:schemeClr val="dk1"/>
                  </a:solidFill>
                  <a:latin typeface="Calibri"/>
                  <a:ea typeface="Calibri"/>
                  <a:cs typeface="Calibri"/>
                  <a:sym typeface="Calibri"/>
                </a:rPr>
                <a:t>Do I have the financial capacity to do so?</a:t>
              </a:r>
              <a:endParaRPr sz="1800">
                <a:solidFill>
                  <a:schemeClr val="dk1"/>
                </a:solidFill>
                <a:latin typeface="Calibri"/>
                <a:ea typeface="Calibri"/>
                <a:cs typeface="Calibri"/>
                <a:sym typeface="Calibri"/>
              </a:endParaRPr>
            </a:p>
          </p:txBody>
        </p:sp>
        <p:sp>
          <p:nvSpPr>
            <p:cNvPr id="1276" name="Google Shape;1276;p110"/>
            <p:cNvSpPr/>
            <p:nvPr/>
          </p:nvSpPr>
          <p:spPr>
            <a:xfrm>
              <a:off x="3877015" y="999529"/>
              <a:ext cx="284145" cy="2867024"/>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277" name="Google Shape;1277;p110"/>
            <p:cNvSpPr/>
            <p:nvPr/>
          </p:nvSpPr>
          <p:spPr>
            <a:xfrm>
              <a:off x="4161161" y="3702861"/>
              <a:ext cx="2946925" cy="327385"/>
            </a:xfrm>
            <a:prstGeom prst="roundRect">
              <a:avLst>
                <a:gd fmla="val 10000" name="adj"/>
              </a:avLst>
            </a:prstGeom>
            <a:solidFill>
              <a:schemeClr val="lt1">
                <a:alpha val="89803"/>
              </a:schemeClr>
            </a:solidFill>
            <a:ln cap="flat" cmpd="sng" w="9525">
              <a:solidFill>
                <a:srgbClr val="E7B6B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0"/>
            <p:cNvSpPr txBox="1"/>
            <p:nvPr/>
          </p:nvSpPr>
          <p:spPr>
            <a:xfrm>
              <a:off x="4170750" y="3712450"/>
              <a:ext cx="2927747" cy="308207"/>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s-ES" sz="1600">
                  <a:solidFill>
                    <a:schemeClr val="dk1"/>
                  </a:solidFill>
                  <a:latin typeface="Calibri"/>
                  <a:ea typeface="Calibri"/>
                  <a:cs typeface="Calibri"/>
                  <a:sym typeface="Calibri"/>
                </a:rPr>
                <a:t>ROE=ROA x financial appeceament</a:t>
              </a:r>
              <a:endParaRPr sz="1600">
                <a:solidFill>
                  <a:schemeClr val="dk1"/>
                </a:solidFill>
                <a:latin typeface="Calibri"/>
                <a:ea typeface="Calibri"/>
                <a:cs typeface="Calibri"/>
                <a:sym typeface="Calibri"/>
              </a:endParaRPr>
            </a:p>
          </p:txBody>
        </p:sp>
      </p:gr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11"/>
          <p:cNvSpPr txBox="1"/>
          <p:nvPr>
            <p:ph type="title"/>
          </p:nvPr>
        </p:nvSpPr>
        <p:spPr>
          <a:xfrm>
            <a:off x="457200" y="277813"/>
            <a:ext cx="8229600" cy="63023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CALCULATION OF THE COMPANY'S FINANCIAL VIABILITY</a:t>
            </a:r>
            <a:endParaRPr sz="2600">
              <a:solidFill>
                <a:srgbClr val="FF6600"/>
              </a:solidFill>
              <a:latin typeface="Calibri"/>
              <a:ea typeface="Calibri"/>
              <a:cs typeface="Calibri"/>
              <a:sym typeface="Calibri"/>
            </a:endParaRPr>
          </a:p>
        </p:txBody>
      </p:sp>
      <p:sp>
        <p:nvSpPr>
          <p:cNvPr id="1284" name="Google Shape;1284;p111"/>
          <p:cNvSpPr/>
          <p:nvPr/>
        </p:nvSpPr>
        <p:spPr>
          <a:xfrm>
            <a:off x="323849" y="1940685"/>
            <a:ext cx="5375061" cy="1891287"/>
          </a:xfrm>
          <a:prstGeom prst="rect">
            <a:avLst/>
          </a:prstGeom>
          <a:noFill/>
          <a:ln>
            <a:noFill/>
          </a:ln>
        </p:spPr>
        <p:txBody>
          <a:bodyPr anchorCtr="0" anchor="ctr" bIns="45700" lIns="91425" spcFirstLastPara="1" rIns="91425" wrap="square" tIns="45700">
            <a:spAutoFit/>
          </a:bodyPr>
          <a:lstStyle/>
          <a:p>
            <a:pPr indent="-342900" lvl="1" marL="800100" marR="0" rtl="0" algn="l">
              <a:lnSpc>
                <a:spcPct val="150000"/>
              </a:lnSpc>
              <a:spcBef>
                <a:spcPts val="0"/>
              </a:spcBef>
              <a:spcAft>
                <a:spcPts val="0"/>
              </a:spcAft>
              <a:buClr>
                <a:srgbClr val="FF6600"/>
              </a:buClr>
              <a:buSzPts val="2000"/>
              <a:buFont typeface="Calibri"/>
              <a:buAutoNum type="arabicPeriod"/>
            </a:pPr>
            <a:r>
              <a:rPr b="1" i="0" lang="es-ES" sz="2000" u="none" cap="none" strike="noStrike">
                <a:solidFill>
                  <a:schemeClr val="accent1"/>
                </a:solidFill>
                <a:latin typeface="Calibri"/>
                <a:ea typeface="Calibri"/>
                <a:cs typeface="Calibri"/>
                <a:sym typeface="Calibri"/>
              </a:rPr>
              <a:t>Balance sheet</a:t>
            </a:r>
            <a:endParaRPr b="1" i="0" sz="2000" u="none" cap="none" strike="noStrike">
              <a:solidFill>
                <a:schemeClr val="accent1"/>
              </a:solidFill>
              <a:latin typeface="Calibri"/>
              <a:ea typeface="Calibri"/>
              <a:cs typeface="Calibri"/>
              <a:sym typeface="Calibri"/>
            </a:endParaRPr>
          </a:p>
          <a:p>
            <a:pPr indent="-342900" lvl="1" marL="800100" marR="0" rtl="0" algn="l">
              <a:lnSpc>
                <a:spcPct val="150000"/>
              </a:lnSpc>
              <a:spcBef>
                <a:spcPts val="0"/>
              </a:spcBef>
              <a:spcAft>
                <a:spcPts val="0"/>
              </a:spcAft>
              <a:buClr>
                <a:srgbClr val="FF6600"/>
              </a:buClr>
              <a:buSzPts val="2000"/>
              <a:buFont typeface="Calibri"/>
              <a:buAutoNum type="arabicPeriod"/>
            </a:pPr>
            <a:r>
              <a:rPr b="1" i="0" lang="es-ES" sz="2000" u="none" cap="none" strike="noStrike">
                <a:solidFill>
                  <a:schemeClr val="accent1"/>
                </a:solidFill>
                <a:latin typeface="Calibri"/>
                <a:ea typeface="Calibri"/>
                <a:cs typeface="Calibri"/>
                <a:sym typeface="Calibri"/>
              </a:rPr>
              <a:t>Assets policy: average period of ripeness</a:t>
            </a:r>
            <a:endParaRPr b="1" i="0" sz="2000" u="none" cap="none" strike="noStrike">
              <a:solidFill>
                <a:schemeClr val="accent1"/>
              </a:solidFill>
              <a:latin typeface="Calibri"/>
              <a:ea typeface="Calibri"/>
              <a:cs typeface="Calibri"/>
              <a:sym typeface="Calibri"/>
            </a:endParaRPr>
          </a:p>
          <a:p>
            <a:pPr indent="-342900" lvl="1" marL="800100" marR="0" rtl="0" algn="l">
              <a:lnSpc>
                <a:spcPct val="150000"/>
              </a:lnSpc>
              <a:spcBef>
                <a:spcPts val="0"/>
              </a:spcBef>
              <a:spcAft>
                <a:spcPts val="0"/>
              </a:spcAft>
              <a:buClr>
                <a:srgbClr val="FF6600"/>
              </a:buClr>
              <a:buSzPts val="2000"/>
              <a:buFont typeface="Calibri"/>
              <a:buAutoNum type="arabicPeriod"/>
            </a:pPr>
            <a:r>
              <a:rPr b="1" i="0" lang="es-ES" sz="2000" u="none" cap="none" strike="noStrike">
                <a:solidFill>
                  <a:schemeClr val="accent1"/>
                </a:solidFill>
                <a:latin typeface="Calibri"/>
                <a:ea typeface="Calibri"/>
                <a:cs typeface="Calibri"/>
                <a:sym typeface="Calibri"/>
              </a:rPr>
              <a:t>Financial structure</a:t>
            </a:r>
            <a:br>
              <a:rPr b="1" i="0" lang="es-ES" sz="2000" u="none" cap="none" strike="noStrike">
                <a:solidFill>
                  <a:schemeClr val="accent1"/>
                </a:solidFill>
                <a:latin typeface="Calibri"/>
                <a:ea typeface="Calibri"/>
                <a:cs typeface="Calibri"/>
                <a:sym typeface="Calibri"/>
              </a:rPr>
            </a:br>
            <a:r>
              <a:rPr b="1" i="0" lang="es-ES" sz="2000" u="none" cap="none" strike="noStrike">
                <a:solidFill>
                  <a:schemeClr val="accent1"/>
                </a:solidFill>
                <a:latin typeface="Calibri"/>
                <a:ea typeface="Calibri"/>
                <a:cs typeface="Calibri"/>
                <a:sym typeface="Calibri"/>
              </a:rPr>
              <a:t>Key ratios</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12"/>
          <p:cNvSpPr txBox="1"/>
          <p:nvPr>
            <p:ph type="title"/>
          </p:nvPr>
        </p:nvSpPr>
        <p:spPr>
          <a:xfrm>
            <a:off x="659423" y="365760"/>
            <a:ext cx="8305065"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BALANCE IN THE COMPANY: BALANCE SHEET</a:t>
            </a:r>
            <a:endParaRPr sz="2600">
              <a:solidFill>
                <a:srgbClr val="FF6600"/>
              </a:solidFill>
              <a:latin typeface="Calibri"/>
              <a:ea typeface="Calibri"/>
              <a:cs typeface="Calibri"/>
              <a:sym typeface="Calibri"/>
            </a:endParaRPr>
          </a:p>
        </p:txBody>
      </p:sp>
      <p:sp>
        <p:nvSpPr>
          <p:cNvPr id="1290" name="Google Shape;1290;p112"/>
          <p:cNvSpPr txBox="1"/>
          <p:nvPr>
            <p:ph idx="1" type="body"/>
          </p:nvPr>
        </p:nvSpPr>
        <p:spPr>
          <a:xfrm>
            <a:off x="827584" y="1916832"/>
            <a:ext cx="4829160" cy="2259589"/>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accent2"/>
              </a:buClr>
              <a:buSzPts val="2400"/>
              <a:buNone/>
            </a:pPr>
            <a:r>
              <a:rPr lang="es-ES" sz="2400">
                <a:solidFill>
                  <a:schemeClr val="accent2"/>
                </a:solidFill>
              </a:rPr>
              <a:t>Balance sheet</a:t>
            </a:r>
            <a:endParaRPr sz="2400">
              <a:solidFill>
                <a:schemeClr val="accent2"/>
              </a:solidFill>
            </a:endParaRPr>
          </a:p>
          <a:p>
            <a:pPr indent="0" lvl="0" marL="0" rtl="0" algn="just">
              <a:spcBef>
                <a:spcPts val="800"/>
              </a:spcBef>
              <a:spcAft>
                <a:spcPts val="0"/>
              </a:spcAft>
              <a:buClr>
                <a:schemeClr val="dk1"/>
              </a:buClr>
              <a:buSzPts val="2400"/>
              <a:buNone/>
            </a:pPr>
            <a:r>
              <a:rPr b="0" lang="es-ES" sz="2400"/>
              <a:t>is a "photograph" of the set of rights and obligations that the company has at any given time.</a:t>
            </a:r>
            <a:br>
              <a:rPr b="0" lang="es-ES" sz="2400"/>
            </a:br>
            <a:endParaRPr b="0" sz="2000"/>
          </a:p>
        </p:txBody>
      </p:sp>
      <p:pic>
        <p:nvPicPr>
          <p:cNvPr descr="balance" id="1291" name="Google Shape;1291;p112"/>
          <p:cNvPicPr preferRelativeResize="0"/>
          <p:nvPr/>
        </p:nvPicPr>
        <p:blipFill rotWithShape="1">
          <a:blip r:embed="rId3">
            <a:alphaModFix/>
          </a:blip>
          <a:srcRect b="0" l="0" r="0" t="0"/>
          <a:stretch/>
        </p:blipFill>
        <p:spPr>
          <a:xfrm>
            <a:off x="6156176" y="2636912"/>
            <a:ext cx="2436409" cy="2229743"/>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13"/>
          <p:cNvSpPr txBox="1"/>
          <p:nvPr>
            <p:ph type="title"/>
          </p:nvPr>
        </p:nvSpPr>
        <p:spPr>
          <a:xfrm>
            <a:off x="395536" y="230176"/>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BALANCE SHEET</a:t>
            </a:r>
            <a:endParaRPr/>
          </a:p>
        </p:txBody>
      </p:sp>
      <p:grpSp>
        <p:nvGrpSpPr>
          <p:cNvPr id="1297" name="Google Shape;1297;p113"/>
          <p:cNvGrpSpPr/>
          <p:nvPr/>
        </p:nvGrpSpPr>
        <p:grpSpPr>
          <a:xfrm>
            <a:off x="457199" y="1600200"/>
            <a:ext cx="8147249" cy="3340967"/>
            <a:chOff x="-1" y="0"/>
            <a:chExt cx="8147249" cy="3340967"/>
          </a:xfrm>
        </p:grpSpPr>
        <p:sp>
          <p:nvSpPr>
            <p:cNvPr id="1298" name="Google Shape;1298;p113"/>
            <p:cNvSpPr/>
            <p:nvPr/>
          </p:nvSpPr>
          <p:spPr>
            <a:xfrm rot="-5400000">
              <a:off x="1201570" y="-1201570"/>
              <a:ext cx="1670483" cy="4073624"/>
            </a:xfrm>
            <a:prstGeom prst="round1Rect">
              <a:avLst>
                <a:gd fmla="val 16667" name="adj"/>
              </a:avLst>
            </a:prstGeom>
            <a:gradFill>
              <a:gsLst>
                <a:gs pos="0">
                  <a:srgbClr val="C4F3FF">
                    <a:alpha val="89803"/>
                  </a:srgbClr>
                </a:gs>
                <a:gs pos="35000">
                  <a:srgbClr val="D5F5FF">
                    <a:alpha val="89803"/>
                  </a:srgbClr>
                </a:gs>
                <a:gs pos="100000">
                  <a:srgbClr val="EDFBFF">
                    <a:alpha val="89803"/>
                  </a:srgbClr>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13"/>
            <p:cNvSpPr txBox="1"/>
            <p:nvPr/>
          </p:nvSpPr>
          <p:spPr>
            <a:xfrm>
              <a:off x="-1" y="1"/>
              <a:ext cx="4073624" cy="1252862"/>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lang="es-ES" sz="2000">
                  <a:solidFill>
                    <a:schemeClr val="dk1"/>
                  </a:solidFill>
                  <a:latin typeface="Calibri"/>
                  <a:ea typeface="Calibri"/>
                  <a:cs typeface="Calibri"/>
                  <a:sym typeface="Calibri"/>
                </a:rPr>
                <a:t>Non-current active</a:t>
              </a:r>
              <a:br>
                <a:rPr lang="es-ES" sz="2000">
                  <a:solidFill>
                    <a:schemeClr val="dk1"/>
                  </a:solidFill>
                  <a:latin typeface="Calibri"/>
                  <a:ea typeface="Calibri"/>
                  <a:cs typeface="Calibri"/>
                  <a:sym typeface="Calibri"/>
                </a:rPr>
              </a:br>
              <a:r>
                <a:rPr lang="es-ES" sz="2000">
                  <a:solidFill>
                    <a:schemeClr val="dk1"/>
                  </a:solidFill>
                  <a:latin typeface="Calibri"/>
                  <a:ea typeface="Calibri"/>
                  <a:cs typeface="Calibri"/>
                  <a:sym typeface="Calibri"/>
                </a:rPr>
                <a:t>(Investments)</a:t>
              </a:r>
              <a:endParaRPr/>
            </a:p>
          </p:txBody>
        </p:sp>
        <p:sp>
          <p:nvSpPr>
            <p:cNvPr id="1300" name="Google Shape;1300;p113"/>
            <p:cNvSpPr/>
            <p:nvPr/>
          </p:nvSpPr>
          <p:spPr>
            <a:xfrm>
              <a:off x="4073624" y="0"/>
              <a:ext cx="4073624" cy="1670483"/>
            </a:xfrm>
            <a:prstGeom prst="round1Rect">
              <a:avLst>
                <a:gd fmla="val 16667" name="adj"/>
              </a:avLst>
            </a:prstGeom>
            <a:gradFill>
              <a:gsLst>
                <a:gs pos="0">
                  <a:srgbClr val="C4F3FF">
                    <a:alpha val="76862"/>
                  </a:srgbClr>
                </a:gs>
                <a:gs pos="35000">
                  <a:srgbClr val="D5F5FF">
                    <a:alpha val="76862"/>
                  </a:srgbClr>
                </a:gs>
                <a:gs pos="100000">
                  <a:srgbClr val="EDFBFF">
                    <a:alpha val="76862"/>
                  </a:srgbClr>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13"/>
            <p:cNvSpPr txBox="1"/>
            <p:nvPr/>
          </p:nvSpPr>
          <p:spPr>
            <a:xfrm>
              <a:off x="4073624" y="0"/>
              <a:ext cx="4073624" cy="1252862"/>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lang="es-ES" sz="2000">
                  <a:solidFill>
                    <a:schemeClr val="dk1"/>
                  </a:solidFill>
                  <a:latin typeface="Calibri"/>
                  <a:ea typeface="Calibri"/>
                  <a:cs typeface="Calibri"/>
                  <a:sym typeface="Calibri"/>
                </a:rPr>
                <a:t>Net Equity</a:t>
              </a:r>
              <a:br>
                <a:rPr lang="es-ES" sz="2000">
                  <a:solidFill>
                    <a:schemeClr val="dk1"/>
                  </a:solidFill>
                  <a:latin typeface="Calibri"/>
                  <a:ea typeface="Calibri"/>
                  <a:cs typeface="Calibri"/>
                  <a:sym typeface="Calibri"/>
                </a:rPr>
              </a:br>
              <a:r>
                <a:rPr lang="es-ES" sz="2000">
                  <a:solidFill>
                    <a:schemeClr val="dk1"/>
                  </a:solidFill>
                  <a:latin typeface="Calibri"/>
                  <a:ea typeface="Calibri"/>
                  <a:cs typeface="Calibri"/>
                  <a:sym typeface="Calibri"/>
                </a:rPr>
                <a:t>(contribution from partners)</a:t>
              </a:r>
              <a:endParaRPr/>
            </a:p>
          </p:txBody>
        </p:sp>
        <p:sp>
          <p:nvSpPr>
            <p:cNvPr id="1302" name="Google Shape;1302;p113"/>
            <p:cNvSpPr/>
            <p:nvPr/>
          </p:nvSpPr>
          <p:spPr>
            <a:xfrm rot="10800000">
              <a:off x="0" y="1670483"/>
              <a:ext cx="4073624" cy="1670483"/>
            </a:xfrm>
            <a:prstGeom prst="round1Rect">
              <a:avLst>
                <a:gd fmla="val 16667" name="adj"/>
              </a:avLst>
            </a:prstGeom>
            <a:gradFill>
              <a:gsLst>
                <a:gs pos="0">
                  <a:srgbClr val="C4F3FF">
                    <a:alpha val="63137"/>
                  </a:srgbClr>
                </a:gs>
                <a:gs pos="35000">
                  <a:srgbClr val="D5F5FF">
                    <a:alpha val="63137"/>
                  </a:srgbClr>
                </a:gs>
                <a:gs pos="100000">
                  <a:srgbClr val="EDFBFF">
                    <a:alpha val="63137"/>
                  </a:srgbClr>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13"/>
            <p:cNvSpPr txBox="1"/>
            <p:nvPr/>
          </p:nvSpPr>
          <p:spPr>
            <a:xfrm>
              <a:off x="0" y="2088104"/>
              <a:ext cx="4073624" cy="1252862"/>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lang="es-ES" sz="2000">
                  <a:solidFill>
                    <a:schemeClr val="dk1"/>
                  </a:solidFill>
                  <a:latin typeface="Calibri"/>
                  <a:ea typeface="Calibri"/>
                  <a:cs typeface="Calibri"/>
                  <a:sym typeface="Calibri"/>
                </a:rPr>
                <a:t>Current asset</a:t>
              </a:r>
              <a:br>
                <a:rPr lang="es-ES" sz="2000">
                  <a:solidFill>
                    <a:schemeClr val="dk1"/>
                  </a:solidFill>
                  <a:latin typeface="Calibri"/>
                  <a:ea typeface="Calibri"/>
                  <a:cs typeface="Calibri"/>
                  <a:sym typeface="Calibri"/>
                </a:rPr>
              </a:br>
              <a:r>
                <a:rPr lang="es-ES" sz="2000">
                  <a:solidFill>
                    <a:schemeClr val="dk1"/>
                  </a:solidFill>
                  <a:latin typeface="Calibri"/>
                  <a:ea typeface="Calibri"/>
                  <a:cs typeface="Calibri"/>
                  <a:sym typeface="Calibri"/>
                </a:rPr>
                <a:t>(stocks and collection fees)</a:t>
              </a:r>
              <a:endParaRPr/>
            </a:p>
          </p:txBody>
        </p:sp>
        <p:sp>
          <p:nvSpPr>
            <p:cNvPr id="1304" name="Google Shape;1304;p113"/>
            <p:cNvSpPr/>
            <p:nvPr/>
          </p:nvSpPr>
          <p:spPr>
            <a:xfrm rot="5400000">
              <a:off x="5275194" y="468913"/>
              <a:ext cx="1670483" cy="4073624"/>
            </a:xfrm>
            <a:prstGeom prst="round1Rect">
              <a:avLst>
                <a:gd fmla="val 16667" name="adj"/>
              </a:avLst>
            </a:prstGeom>
            <a:gradFill>
              <a:gsLst>
                <a:gs pos="0">
                  <a:srgbClr val="C4F3FF">
                    <a:alpha val="49803"/>
                  </a:srgbClr>
                </a:gs>
                <a:gs pos="35000">
                  <a:srgbClr val="D5F5FF">
                    <a:alpha val="49803"/>
                  </a:srgbClr>
                </a:gs>
                <a:gs pos="100000">
                  <a:srgbClr val="EDFBFF">
                    <a:alpha val="49803"/>
                  </a:srgbClr>
                </a:gs>
              </a:gsLst>
              <a:lin ang="16200000" scaled="0"/>
            </a:gra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13"/>
            <p:cNvSpPr txBox="1"/>
            <p:nvPr/>
          </p:nvSpPr>
          <p:spPr>
            <a:xfrm>
              <a:off x="4073623" y="2088104"/>
              <a:ext cx="4073624" cy="1252862"/>
            </a:xfrm>
            <a:prstGeom prst="rect">
              <a:avLst/>
            </a:prstGeom>
            <a:noFill/>
            <a:ln>
              <a:noFill/>
            </a:ln>
          </p:spPr>
          <p:txBody>
            <a:bodyPr anchorCtr="0" anchor="ctr" bIns="142225" lIns="142225" spcFirstLastPara="1" rIns="142225" wrap="square" tIns="142225">
              <a:noAutofit/>
            </a:bodyPr>
            <a:lstStyle/>
            <a:p>
              <a:pPr indent="0" lvl="0" marL="0" marR="0" rtl="0" algn="ctr">
                <a:lnSpc>
                  <a:spcPct val="90000"/>
                </a:lnSpc>
                <a:spcBef>
                  <a:spcPts val="0"/>
                </a:spcBef>
                <a:spcAft>
                  <a:spcPts val="0"/>
                </a:spcAft>
                <a:buNone/>
              </a:pPr>
              <a:r>
                <a:rPr lang="es-ES" sz="2000">
                  <a:solidFill>
                    <a:schemeClr val="dk1"/>
                  </a:solidFill>
                  <a:latin typeface="Calibri"/>
                  <a:ea typeface="Calibri"/>
                  <a:cs typeface="Calibri"/>
                  <a:sym typeface="Calibri"/>
                </a:rPr>
                <a:t>Non-current liabilities</a:t>
              </a:r>
              <a:br>
                <a:rPr lang="es-ES" sz="2000">
                  <a:solidFill>
                    <a:schemeClr val="dk1"/>
                  </a:solidFill>
                  <a:latin typeface="Calibri"/>
                  <a:ea typeface="Calibri"/>
                  <a:cs typeface="Calibri"/>
                  <a:sym typeface="Calibri"/>
                </a:rPr>
              </a:br>
              <a:r>
                <a:rPr lang="es-ES" sz="2000">
                  <a:solidFill>
                    <a:schemeClr val="dk1"/>
                  </a:solidFill>
                  <a:latin typeface="Calibri"/>
                  <a:ea typeface="Calibri"/>
                  <a:cs typeface="Calibri"/>
                  <a:sym typeface="Calibri"/>
                </a:rPr>
                <a:t>Current liabilities </a:t>
              </a:r>
              <a:br>
                <a:rPr lang="es-ES" sz="2000">
                  <a:solidFill>
                    <a:schemeClr val="dk1"/>
                  </a:solidFill>
                  <a:latin typeface="Calibri"/>
                  <a:ea typeface="Calibri"/>
                  <a:cs typeface="Calibri"/>
                  <a:sym typeface="Calibri"/>
                </a:rPr>
              </a:br>
              <a:r>
                <a:rPr lang="es-ES" sz="2000">
                  <a:solidFill>
                    <a:schemeClr val="dk1"/>
                  </a:solidFill>
                  <a:latin typeface="Calibri"/>
                  <a:ea typeface="Calibri"/>
                  <a:cs typeface="Calibri"/>
                  <a:sym typeface="Calibri"/>
                </a:rPr>
                <a:t>(Debts)</a:t>
              </a:r>
              <a:endParaRPr/>
            </a:p>
          </p:txBody>
        </p:sp>
        <p:sp>
          <p:nvSpPr>
            <p:cNvPr id="1306" name="Google Shape;1306;p113"/>
            <p:cNvSpPr/>
            <p:nvPr/>
          </p:nvSpPr>
          <p:spPr>
            <a:xfrm>
              <a:off x="2851536" y="1252862"/>
              <a:ext cx="2444174" cy="835241"/>
            </a:xfrm>
            <a:prstGeom prst="roundRect">
              <a:avLst>
                <a:gd fmla="val 16667"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13"/>
            <p:cNvSpPr txBox="1"/>
            <p:nvPr/>
          </p:nvSpPr>
          <p:spPr>
            <a:xfrm>
              <a:off x="2892309" y="1293635"/>
              <a:ext cx="2362628" cy="753695"/>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None/>
              </a:pPr>
              <a:r>
                <a:rPr lang="es-ES" sz="2000">
                  <a:solidFill>
                    <a:schemeClr val="lt1"/>
                  </a:solidFill>
                  <a:latin typeface="Calibri"/>
                  <a:ea typeface="Calibri"/>
                  <a:cs typeface="Calibri"/>
                  <a:sym typeface="Calibri"/>
                </a:rPr>
                <a:t>A=NE+L</a:t>
              </a:r>
              <a:endParaRPr sz="2000">
                <a:solidFill>
                  <a:schemeClr val="lt1"/>
                </a:solidFill>
                <a:latin typeface="Calibri"/>
                <a:ea typeface="Calibri"/>
                <a:cs typeface="Calibri"/>
                <a:sym typeface="Calibri"/>
              </a:endParaRPr>
            </a:p>
          </p:txBody>
        </p:sp>
      </p:grpSp>
      <p:sp>
        <p:nvSpPr>
          <p:cNvPr id="1308" name="Google Shape;1308;p113"/>
          <p:cNvSpPr txBox="1"/>
          <p:nvPr/>
        </p:nvSpPr>
        <p:spPr>
          <a:xfrm rot="-975373">
            <a:off x="93064" y="938988"/>
            <a:ext cx="1937017" cy="92333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LEFT SIDE</a:t>
            </a: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What I have: goods and rights</a:t>
            </a:r>
            <a:endParaRPr sz="1800">
              <a:solidFill>
                <a:schemeClr val="lt1"/>
              </a:solidFill>
              <a:latin typeface="Calibri"/>
              <a:ea typeface="Calibri"/>
              <a:cs typeface="Calibri"/>
              <a:sym typeface="Calibri"/>
            </a:endParaRPr>
          </a:p>
        </p:txBody>
      </p:sp>
      <p:sp>
        <p:nvSpPr>
          <p:cNvPr id="1309" name="Google Shape;1309;p113"/>
          <p:cNvSpPr txBox="1"/>
          <p:nvPr/>
        </p:nvSpPr>
        <p:spPr>
          <a:xfrm rot="1419109">
            <a:off x="7205118" y="938987"/>
            <a:ext cx="1847260" cy="92333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RIGHT SIDE</a:t>
            </a: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What I owe: obligations</a:t>
            </a:r>
            <a:endParaRPr sz="1800">
              <a:solidFill>
                <a:schemeClr val="lt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14"/>
          <p:cNvSpPr txBox="1"/>
          <p:nvPr>
            <p:ph type="title"/>
          </p:nvPr>
        </p:nvSpPr>
        <p:spPr>
          <a:xfrm>
            <a:off x="650631" y="365760"/>
            <a:ext cx="8313857"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BALANCE IN THE COMPANY: BALANCE SHEET</a:t>
            </a:r>
            <a:endParaRPr sz="2600">
              <a:solidFill>
                <a:srgbClr val="FF6600"/>
              </a:solidFill>
              <a:latin typeface="Calibri"/>
              <a:ea typeface="Calibri"/>
              <a:cs typeface="Calibri"/>
              <a:sym typeface="Calibri"/>
            </a:endParaRPr>
          </a:p>
        </p:txBody>
      </p:sp>
      <p:sp>
        <p:nvSpPr>
          <p:cNvPr id="1315" name="Google Shape;1315;p114"/>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F6600"/>
              </a:buClr>
              <a:buSzPts val="2000"/>
              <a:buNone/>
            </a:pPr>
            <a:r>
              <a:rPr b="0" lang="es-ES" sz="2000">
                <a:solidFill>
                  <a:srgbClr val="FF6600"/>
                </a:solidFill>
              </a:rPr>
              <a:t>Assets  </a:t>
            </a:r>
            <a:endParaRPr/>
          </a:p>
          <a:p>
            <a:pPr indent="-342900" lvl="0" marL="342900" rtl="0" algn="l">
              <a:spcBef>
                <a:spcPts val="800"/>
              </a:spcBef>
              <a:spcAft>
                <a:spcPts val="0"/>
              </a:spcAft>
              <a:buClr>
                <a:schemeClr val="dk1"/>
              </a:buClr>
              <a:buSzPts val="2000"/>
              <a:buNone/>
            </a:pPr>
            <a:r>
              <a:rPr b="0" lang="es-ES" sz="2000"/>
              <a:t>Resources held by the company are called assets or jobs. The balance sheet lists those resources and values them in economic terms.  </a:t>
            </a:r>
            <a:endParaRPr/>
          </a:p>
          <a:p>
            <a:pPr indent="-342900" lvl="0" marL="342900" rtl="0" algn="l">
              <a:spcBef>
                <a:spcPts val="800"/>
              </a:spcBef>
              <a:spcAft>
                <a:spcPts val="0"/>
              </a:spcAft>
              <a:buClr>
                <a:schemeClr val="dk1"/>
              </a:buClr>
              <a:buSzPts val="2000"/>
              <a:buNone/>
            </a:pPr>
            <a:r>
              <a:rPr b="0" lang="es-ES" sz="2000"/>
              <a:t>The balance sheet ranks assets in order of liquidity, starting with those assets that are harder to convert into money and ends up with those that are money.</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15"/>
          <p:cNvSpPr txBox="1"/>
          <p:nvPr>
            <p:ph type="title"/>
          </p:nvPr>
        </p:nvSpPr>
        <p:spPr>
          <a:xfrm>
            <a:off x="527538" y="365760"/>
            <a:ext cx="8292934"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BALANCE IN THE COMPANY: BALANCE SHEET</a:t>
            </a:r>
            <a:endParaRPr sz="2600">
              <a:solidFill>
                <a:srgbClr val="FF6600"/>
              </a:solidFill>
              <a:latin typeface="Calibri"/>
              <a:ea typeface="Calibri"/>
              <a:cs typeface="Calibri"/>
              <a:sym typeface="Calibri"/>
            </a:endParaRPr>
          </a:p>
        </p:txBody>
      </p:sp>
      <p:sp>
        <p:nvSpPr>
          <p:cNvPr id="1321" name="Google Shape;1321;p115"/>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rgbClr val="FF6600"/>
              </a:buClr>
              <a:buSzPts val="2000"/>
              <a:buNone/>
            </a:pPr>
            <a:r>
              <a:rPr lang="es-ES" sz="2000">
                <a:solidFill>
                  <a:srgbClr val="FF6600"/>
                </a:solidFill>
              </a:rPr>
              <a:t>Non-current or fixed or immobilized assets </a:t>
            </a:r>
            <a:r>
              <a:rPr b="0" lang="es-ES" sz="2000"/>
              <a:t>long-consuming resources = assets associated with the "investment cycle"</a:t>
            </a:r>
            <a:r>
              <a:rPr b="0" lang="es-ES" sz="2000">
                <a:solidFill>
                  <a:schemeClr val="accent1"/>
                </a:solidFill>
              </a:rPr>
              <a:t> </a:t>
            </a:r>
            <a:r>
              <a:rPr b="0" lang="es-ES" sz="2000" u="sng">
                <a:solidFill>
                  <a:schemeClr val="accent1"/>
                </a:solidFill>
              </a:rPr>
              <a:t>its lifespan exceeds the operating cycle. </a:t>
            </a:r>
            <a:endParaRPr b="0" sz="2000">
              <a:solidFill>
                <a:schemeClr val="accent1"/>
              </a:solidFill>
            </a:endParaRPr>
          </a:p>
          <a:p>
            <a:pPr indent="-457200" lvl="1" marL="811213" rtl="0" algn="l">
              <a:lnSpc>
                <a:spcPct val="150000"/>
              </a:lnSpc>
              <a:spcBef>
                <a:spcPts val="300"/>
              </a:spcBef>
              <a:spcAft>
                <a:spcPts val="0"/>
              </a:spcAft>
              <a:buSzPts val="2000"/>
              <a:buChar char="▪"/>
            </a:pPr>
            <a:r>
              <a:rPr lang="es-ES" sz="2000"/>
              <a:t>Material assets: tangible goods</a:t>
            </a:r>
            <a:br>
              <a:rPr lang="es-ES" sz="2000"/>
            </a:br>
            <a:r>
              <a:rPr lang="es-ES" sz="2000"/>
              <a:t>Intangible assets: intangible goods</a:t>
            </a:r>
            <a:br>
              <a:rPr lang="es-ES" sz="2000"/>
            </a:br>
            <a:r>
              <a:rPr lang="es-ES" sz="2000"/>
              <a:t>Financial assets: permanent financial investments</a:t>
            </a:r>
            <a:endParaRPr sz="20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16"/>
          <p:cNvSpPr txBox="1"/>
          <p:nvPr>
            <p:ph type="title"/>
          </p:nvPr>
        </p:nvSpPr>
        <p:spPr>
          <a:xfrm>
            <a:off x="536331" y="365760"/>
            <a:ext cx="8284141"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BALANCE IN THE COMPANY: BALANCE SHEET</a:t>
            </a:r>
            <a:endParaRPr sz="2600">
              <a:solidFill>
                <a:srgbClr val="FF6600"/>
              </a:solidFill>
              <a:latin typeface="Calibri"/>
              <a:ea typeface="Calibri"/>
              <a:cs typeface="Calibri"/>
              <a:sym typeface="Calibri"/>
            </a:endParaRPr>
          </a:p>
        </p:txBody>
      </p:sp>
      <p:sp>
        <p:nvSpPr>
          <p:cNvPr id="1327" name="Google Shape;1327;p116"/>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FF6600"/>
              </a:buClr>
              <a:buSzPts val="2000"/>
              <a:buNone/>
            </a:pPr>
            <a:r>
              <a:rPr b="0" lang="es-ES" sz="2000">
                <a:solidFill>
                  <a:srgbClr val="FF6600"/>
                </a:solidFill>
              </a:rPr>
              <a:t>Current or circulating active</a:t>
            </a:r>
            <a:r>
              <a:rPr b="0" lang="es-ES" sz="2000"/>
              <a:t>: fast-consumption resources = assets linked to the "operating cycle". They are consumed in the process of acquiring materials, production, marketing and collection of finished products.</a:t>
            </a:r>
            <a:endParaRPr/>
          </a:p>
          <a:p>
            <a:pPr indent="-342900" lvl="0" marL="342900" rtl="0" algn="l">
              <a:lnSpc>
                <a:spcPct val="80000"/>
              </a:lnSpc>
              <a:spcBef>
                <a:spcPts val="800"/>
              </a:spcBef>
              <a:spcAft>
                <a:spcPts val="0"/>
              </a:spcAft>
              <a:buClr>
                <a:schemeClr val="dk1"/>
              </a:buClr>
              <a:buSzPts val="2000"/>
              <a:buFont typeface="Arial"/>
              <a:buChar char="•"/>
            </a:pPr>
            <a:r>
              <a:rPr b="0" lang="es-ES" sz="2000"/>
              <a:t>Stock: raw materials, ongoing or semi-finished products, finished products, goods.</a:t>
            </a:r>
            <a:endParaRPr/>
          </a:p>
          <a:p>
            <a:pPr indent="-342900" lvl="0" marL="342900" rtl="0" algn="l">
              <a:lnSpc>
                <a:spcPct val="80000"/>
              </a:lnSpc>
              <a:spcBef>
                <a:spcPts val="800"/>
              </a:spcBef>
              <a:spcAft>
                <a:spcPts val="0"/>
              </a:spcAft>
              <a:buClr>
                <a:schemeClr val="dk1"/>
              </a:buClr>
              <a:buSzPts val="2000"/>
              <a:buFont typeface="Arial"/>
              <a:buChar char="•"/>
            </a:pPr>
            <a:r>
              <a:rPr b="0" lang="es-ES" sz="2000"/>
              <a:t>Short-term performable: accounts that reflect collection rights, mainly from customers.</a:t>
            </a:r>
            <a:endParaRPr/>
          </a:p>
          <a:p>
            <a:pPr indent="-342900" lvl="0" marL="342900" rtl="0" algn="l">
              <a:lnSpc>
                <a:spcPct val="80000"/>
              </a:lnSpc>
              <a:spcBef>
                <a:spcPts val="800"/>
              </a:spcBef>
              <a:spcAft>
                <a:spcPts val="0"/>
              </a:spcAft>
              <a:buClr>
                <a:schemeClr val="dk1"/>
              </a:buClr>
              <a:buSzPts val="2000"/>
              <a:buFont typeface="Arial"/>
              <a:buChar char="•"/>
            </a:pPr>
            <a:r>
              <a:rPr b="0" lang="es-ES" sz="2000"/>
              <a:t>Available: treasury and bank accounts.</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17"/>
          <p:cNvSpPr txBox="1"/>
          <p:nvPr>
            <p:ph type="title"/>
          </p:nvPr>
        </p:nvSpPr>
        <p:spPr>
          <a:xfrm>
            <a:off x="457200" y="365760"/>
            <a:ext cx="8291264"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BALANCE IN THE COMPANY: BALANCE SHEET</a:t>
            </a:r>
            <a:endParaRPr sz="2600">
              <a:solidFill>
                <a:srgbClr val="FF6600"/>
              </a:solidFill>
              <a:latin typeface="Calibri"/>
              <a:ea typeface="Calibri"/>
              <a:cs typeface="Calibri"/>
              <a:sym typeface="Calibri"/>
            </a:endParaRPr>
          </a:p>
        </p:txBody>
      </p:sp>
      <p:sp>
        <p:nvSpPr>
          <p:cNvPr id="1333" name="Google Shape;1333;p117"/>
          <p:cNvSpPr txBox="1"/>
          <p:nvPr>
            <p:ph idx="1" type="body"/>
          </p:nvPr>
        </p:nvSpPr>
        <p:spPr>
          <a:xfrm>
            <a:off x="822960" y="1412776"/>
            <a:ext cx="7520940" cy="3168352"/>
          </a:xfrm>
          <a:prstGeom prst="rect">
            <a:avLst/>
          </a:prstGeom>
          <a:noFill/>
          <a:ln>
            <a:noFill/>
          </a:ln>
        </p:spPr>
        <p:txBody>
          <a:bodyPr anchorCtr="0" anchor="t" bIns="45700" lIns="91425" spcFirstLastPara="1" rIns="91425" wrap="square" tIns="45700">
            <a:normAutofit/>
          </a:bodyPr>
          <a:lstStyle/>
          <a:p>
            <a:pPr indent="-342900" lvl="0" marL="342900" rtl="0" algn="l">
              <a:lnSpc>
                <a:spcPct val="120000"/>
              </a:lnSpc>
              <a:spcBef>
                <a:spcPts val="0"/>
              </a:spcBef>
              <a:spcAft>
                <a:spcPts val="0"/>
              </a:spcAft>
              <a:buClr>
                <a:schemeClr val="dk1"/>
              </a:buClr>
              <a:buSzPts val="2400"/>
              <a:buNone/>
            </a:pPr>
            <a:r>
              <a:rPr b="1" lang="es-ES" sz="2400"/>
              <a:t> </a:t>
            </a:r>
            <a:r>
              <a:rPr lang="es-ES" sz="2000">
                <a:solidFill>
                  <a:srgbClr val="FF6600"/>
                </a:solidFill>
              </a:rPr>
              <a:t>The right side of the balance sheet, consisting of Net Equity and Liabilities, </a:t>
            </a:r>
            <a:r>
              <a:rPr b="0" lang="es-ES" sz="2000"/>
              <a:t>reflects where the money used to finance the asset comes from, i.e. which are the sources of financing that were used to make the investments.</a:t>
            </a:r>
            <a:endParaRPr b="0" sz="2000"/>
          </a:p>
          <a:p>
            <a:pPr indent="-342900" lvl="0" marL="342900" rtl="0" algn="l">
              <a:lnSpc>
                <a:spcPct val="120000"/>
              </a:lnSpc>
              <a:spcBef>
                <a:spcPts val="800"/>
              </a:spcBef>
              <a:spcAft>
                <a:spcPts val="0"/>
              </a:spcAft>
              <a:buClr>
                <a:schemeClr val="dk1"/>
              </a:buClr>
              <a:buSzPts val="2000"/>
              <a:buNone/>
            </a:pPr>
            <a:r>
              <a:rPr b="0" lang="es-ES" sz="2000"/>
              <a:t>Items are sorted </a:t>
            </a:r>
            <a:r>
              <a:rPr lang="es-ES" sz="2000">
                <a:solidFill>
                  <a:schemeClr val="accent1"/>
                </a:solidFill>
              </a:rPr>
              <a:t>according to their enforceability.</a:t>
            </a:r>
            <a:endParaRPr sz="2000">
              <a:solidFill>
                <a:schemeClr val="accent1"/>
              </a:solidFill>
            </a:endParaRPr>
          </a:p>
        </p:txBody>
      </p:sp>
      <p:pic>
        <p:nvPicPr>
          <p:cNvPr descr="equilibrio" id="1334" name="Google Shape;1334;p117"/>
          <p:cNvPicPr preferRelativeResize="0"/>
          <p:nvPr/>
        </p:nvPicPr>
        <p:blipFill rotWithShape="1">
          <a:blip r:embed="rId3">
            <a:alphaModFix/>
          </a:blip>
          <a:srcRect b="0" l="0" r="0" t="0"/>
          <a:stretch/>
        </p:blipFill>
        <p:spPr>
          <a:xfrm>
            <a:off x="6732240" y="2996952"/>
            <a:ext cx="2159000" cy="1427162"/>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118"/>
          <p:cNvSpPr txBox="1"/>
          <p:nvPr>
            <p:ph type="title"/>
          </p:nvPr>
        </p:nvSpPr>
        <p:spPr>
          <a:xfrm>
            <a:off x="597877" y="365760"/>
            <a:ext cx="8150587"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BALANCE IN THE COMPANY: BALANCE SHEE</a:t>
            </a:r>
            <a:endParaRPr sz="2600">
              <a:solidFill>
                <a:srgbClr val="FF6600"/>
              </a:solidFill>
              <a:latin typeface="Calibri"/>
              <a:ea typeface="Calibri"/>
              <a:cs typeface="Calibri"/>
              <a:sym typeface="Calibri"/>
            </a:endParaRPr>
          </a:p>
        </p:txBody>
      </p:sp>
      <p:sp>
        <p:nvSpPr>
          <p:cNvPr id="1340" name="Google Shape;1340;p118"/>
          <p:cNvSpPr txBox="1"/>
          <p:nvPr>
            <p:ph idx="1" type="body"/>
          </p:nvPr>
        </p:nvSpPr>
        <p:spPr>
          <a:xfrm>
            <a:off x="822960" y="1100628"/>
            <a:ext cx="7520940" cy="3647218"/>
          </a:xfrm>
          <a:prstGeom prst="rect">
            <a:avLst/>
          </a:prstGeom>
          <a:noFill/>
          <a:ln>
            <a:noFill/>
          </a:ln>
        </p:spPr>
        <p:txBody>
          <a:bodyPr anchorCtr="0" anchor="t" bIns="45700" lIns="91425" spcFirstLastPara="1" rIns="91425" wrap="square" tIns="45700">
            <a:normAutofit/>
          </a:bodyPr>
          <a:lstStyle/>
          <a:p>
            <a:pPr indent="-342900" lvl="0" marL="342900" rtl="0" algn="l">
              <a:lnSpc>
                <a:spcPct val="120000"/>
              </a:lnSpc>
              <a:spcBef>
                <a:spcPts val="0"/>
              </a:spcBef>
              <a:spcAft>
                <a:spcPts val="0"/>
              </a:spcAft>
              <a:buClr>
                <a:srgbClr val="FF0000"/>
              </a:buClr>
              <a:buSzPts val="2000"/>
              <a:buNone/>
            </a:pPr>
            <a:r>
              <a:rPr lang="es-ES" sz="2000">
                <a:solidFill>
                  <a:srgbClr val="FF0000"/>
                </a:solidFill>
              </a:rPr>
              <a:t>Own Funds</a:t>
            </a:r>
            <a:r>
              <a:rPr b="0" lang="es-ES" sz="2000"/>
              <a:t>, Own Resources or Liability not required</a:t>
            </a:r>
            <a:endParaRPr b="0" sz="2000"/>
          </a:p>
          <a:p>
            <a:pPr indent="-365125" lvl="1" marL="719138" rtl="0" algn="l">
              <a:lnSpc>
                <a:spcPct val="120000"/>
              </a:lnSpc>
              <a:spcBef>
                <a:spcPts val="300"/>
              </a:spcBef>
              <a:spcAft>
                <a:spcPts val="0"/>
              </a:spcAft>
              <a:buSzPts val="2000"/>
              <a:buChar char="▪"/>
            </a:pPr>
            <a:r>
              <a:rPr lang="es-ES" sz="2000"/>
              <a:t>Social capital ("Unlimited" duration)</a:t>
            </a:r>
            <a:endParaRPr/>
          </a:p>
          <a:p>
            <a:pPr indent="-365125" lvl="1" marL="719138" rtl="0" algn="l">
              <a:lnSpc>
                <a:spcPct val="120000"/>
              </a:lnSpc>
              <a:spcBef>
                <a:spcPts val="300"/>
              </a:spcBef>
              <a:spcAft>
                <a:spcPts val="0"/>
              </a:spcAft>
              <a:buSzPts val="2000"/>
              <a:buChar char="▪"/>
            </a:pPr>
            <a:r>
              <a:rPr lang="es-ES" sz="2000"/>
              <a:t>Reservations (unsused profits)</a:t>
            </a:r>
            <a:endParaRPr/>
          </a:p>
          <a:p>
            <a:pPr indent="-365125" lvl="1" marL="719138" rtl="0" algn="l">
              <a:lnSpc>
                <a:spcPct val="120000"/>
              </a:lnSpc>
              <a:spcBef>
                <a:spcPts val="300"/>
              </a:spcBef>
              <a:spcAft>
                <a:spcPts val="0"/>
              </a:spcAft>
              <a:buSzPts val="2000"/>
              <a:buChar char="▪"/>
            </a:pPr>
            <a:r>
              <a:rPr lang="es-ES" sz="2000"/>
              <a:t>Exercise results</a:t>
            </a:r>
            <a:br>
              <a:rPr lang="es-ES" sz="2000"/>
            </a:br>
            <a:r>
              <a:rPr lang="es-ES" sz="2000"/>
              <a:t>Capital grants</a:t>
            </a:r>
            <a:endParaRPr/>
          </a:p>
          <a:p>
            <a:pPr indent="-342900" lvl="0" marL="342900" rtl="0" algn="l">
              <a:lnSpc>
                <a:spcPct val="120000"/>
              </a:lnSpc>
              <a:spcBef>
                <a:spcPts val="800"/>
              </a:spcBef>
              <a:spcAft>
                <a:spcPts val="0"/>
              </a:spcAft>
              <a:buClr>
                <a:srgbClr val="FF0000"/>
              </a:buClr>
              <a:buSzPts val="2000"/>
              <a:buNone/>
            </a:pPr>
            <a:r>
              <a:rPr lang="es-ES" sz="2000">
                <a:solidFill>
                  <a:srgbClr val="FF0000"/>
                </a:solidFill>
              </a:rPr>
              <a:t>External Resources </a:t>
            </a:r>
            <a:r>
              <a:rPr b="0" lang="es-ES" sz="2000"/>
              <a:t>or Current Liabilities</a:t>
            </a:r>
            <a:endParaRPr b="0" sz="2000"/>
          </a:p>
          <a:p>
            <a:pPr indent="-342900" lvl="0" marL="725488" rtl="0" algn="l">
              <a:lnSpc>
                <a:spcPct val="120000"/>
              </a:lnSpc>
              <a:spcBef>
                <a:spcPts val="800"/>
              </a:spcBef>
              <a:spcAft>
                <a:spcPts val="0"/>
              </a:spcAft>
              <a:buClr>
                <a:schemeClr val="dk1"/>
              </a:buClr>
              <a:buSzPts val="2000"/>
              <a:buFont typeface="Arial"/>
              <a:buChar char="•"/>
            </a:pPr>
            <a:r>
              <a:rPr b="0" lang="es-ES" sz="2000"/>
              <a:t>Long-term debts (period of more than one year)</a:t>
            </a:r>
            <a:endParaRPr/>
          </a:p>
          <a:p>
            <a:pPr indent="-342900" lvl="0" marL="725488" rtl="0" algn="l">
              <a:lnSpc>
                <a:spcPct val="120000"/>
              </a:lnSpc>
              <a:spcBef>
                <a:spcPts val="800"/>
              </a:spcBef>
              <a:spcAft>
                <a:spcPts val="0"/>
              </a:spcAft>
              <a:buClr>
                <a:schemeClr val="dk1"/>
              </a:buClr>
              <a:buSzPts val="2000"/>
              <a:buFont typeface="Arial"/>
              <a:buChar char="•"/>
            </a:pPr>
            <a:r>
              <a:rPr b="0" lang="es-ES" sz="2000"/>
              <a:t>Short-term debts (less than one year's return)</a:t>
            </a:r>
            <a:endParaRPr b="0" sz="2000"/>
          </a:p>
        </p:txBody>
      </p:sp>
      <p:pic>
        <p:nvPicPr>
          <p:cNvPr descr="equilibrio" id="1341" name="Google Shape;1341;p118"/>
          <p:cNvPicPr preferRelativeResize="0"/>
          <p:nvPr/>
        </p:nvPicPr>
        <p:blipFill rotWithShape="1">
          <a:blip r:embed="rId3">
            <a:alphaModFix/>
          </a:blip>
          <a:srcRect b="0" l="0" r="0" t="0"/>
          <a:stretch/>
        </p:blipFill>
        <p:spPr>
          <a:xfrm>
            <a:off x="6985000" y="3529206"/>
            <a:ext cx="2159000" cy="1427162"/>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19"/>
          <p:cNvSpPr txBox="1"/>
          <p:nvPr>
            <p:ph type="title"/>
          </p:nvPr>
        </p:nvSpPr>
        <p:spPr>
          <a:xfrm>
            <a:off x="457200" y="292100"/>
            <a:ext cx="8229600" cy="97631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STRUCTURE: EQUITY</a:t>
            </a:r>
            <a:endParaRPr sz="2600">
              <a:solidFill>
                <a:srgbClr val="FF6600"/>
              </a:solidFill>
              <a:latin typeface="Calibri"/>
              <a:ea typeface="Calibri"/>
              <a:cs typeface="Calibri"/>
              <a:sym typeface="Calibri"/>
            </a:endParaRPr>
          </a:p>
        </p:txBody>
      </p:sp>
      <p:sp>
        <p:nvSpPr>
          <p:cNvPr id="1347" name="Google Shape;1347;p119"/>
          <p:cNvSpPr txBox="1"/>
          <p:nvPr>
            <p:ph idx="1" type="body"/>
          </p:nvPr>
        </p:nvSpPr>
        <p:spPr>
          <a:xfrm>
            <a:off x="457200" y="1412875"/>
            <a:ext cx="8229600" cy="367230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FF6600"/>
              </a:buClr>
              <a:buSzPts val="2000"/>
              <a:buNone/>
            </a:pPr>
            <a:r>
              <a:rPr b="0" lang="es-ES" sz="2000">
                <a:solidFill>
                  <a:srgbClr val="FF6600"/>
                </a:solidFill>
              </a:rPr>
              <a:t>Own resources </a:t>
            </a:r>
            <a:r>
              <a:rPr b="0" lang="es-ES" sz="2000"/>
              <a:t>or own funds, resources that should not be repaid that may be of the following types:</a:t>
            </a:r>
            <a:endParaRPr/>
          </a:p>
          <a:p>
            <a:pPr indent="-342900" lvl="0" marL="342900" rtl="0" algn="l">
              <a:lnSpc>
                <a:spcPct val="80000"/>
              </a:lnSpc>
              <a:spcBef>
                <a:spcPts val="800"/>
              </a:spcBef>
              <a:spcAft>
                <a:spcPts val="0"/>
              </a:spcAft>
              <a:buClr>
                <a:schemeClr val="accent1"/>
              </a:buClr>
              <a:buSzPts val="2000"/>
              <a:buNone/>
            </a:pPr>
            <a:r>
              <a:rPr b="0" lang="es-ES" sz="2000">
                <a:solidFill>
                  <a:schemeClr val="accent1"/>
                </a:solidFill>
              </a:rPr>
              <a:t>Contributed by the owners </a:t>
            </a:r>
            <a:r>
              <a:rPr b="0" lang="es-ES" sz="2000"/>
              <a:t>(capital social fundamentalmente)</a:t>
            </a:r>
            <a:endParaRPr/>
          </a:p>
          <a:p>
            <a:pPr indent="-342900" lvl="0" marL="342900" rtl="0" algn="l">
              <a:lnSpc>
                <a:spcPct val="80000"/>
              </a:lnSpc>
              <a:spcBef>
                <a:spcPts val="800"/>
              </a:spcBef>
              <a:spcAft>
                <a:spcPts val="0"/>
              </a:spcAft>
              <a:buClr>
                <a:schemeClr val="dk1"/>
              </a:buClr>
              <a:buSzPts val="2000"/>
              <a:buFont typeface="Calibri"/>
              <a:buNone/>
            </a:pPr>
            <a:r>
              <a:t/>
            </a:r>
            <a:endParaRPr b="0" sz="2000"/>
          </a:p>
          <a:p>
            <a:pPr indent="-342900" lvl="0" marL="342900" rtl="0" algn="l">
              <a:lnSpc>
                <a:spcPct val="80000"/>
              </a:lnSpc>
              <a:spcBef>
                <a:spcPts val="800"/>
              </a:spcBef>
              <a:spcAft>
                <a:spcPts val="0"/>
              </a:spcAft>
              <a:buClr>
                <a:schemeClr val="accent1"/>
              </a:buClr>
              <a:buSzPts val="2000"/>
              <a:buNone/>
            </a:pPr>
            <a:r>
              <a:rPr b="0" lang="es-ES" sz="2000">
                <a:solidFill>
                  <a:schemeClr val="accent1"/>
                </a:solidFill>
              </a:rPr>
              <a:t>Generated by the company itself </a:t>
            </a:r>
            <a:r>
              <a:rPr b="0" lang="es-ES" sz="2000"/>
              <a:t>or self-financing, who are of two types:</a:t>
            </a:r>
            <a:endParaRPr b="0" sz="2000"/>
          </a:p>
          <a:p>
            <a:pPr indent="-342900" lvl="0" marL="342900" rtl="0" algn="l">
              <a:lnSpc>
                <a:spcPct val="80000"/>
              </a:lnSpc>
              <a:spcBef>
                <a:spcPts val="800"/>
              </a:spcBef>
              <a:spcAft>
                <a:spcPts val="0"/>
              </a:spcAft>
              <a:buClr>
                <a:schemeClr val="dk1"/>
              </a:buClr>
              <a:buSzPts val="2000"/>
              <a:buFont typeface="Noto Sans Symbols"/>
              <a:buChar char="✔"/>
            </a:pPr>
            <a:r>
              <a:rPr b="0" lang="es-ES" sz="2000"/>
              <a:t>Enrichment (profits withdrawn by homeowners): Reservations</a:t>
            </a:r>
            <a:endParaRPr b="0" sz="2000"/>
          </a:p>
          <a:p>
            <a:pPr indent="-342900" lvl="0" marL="342900" rtl="0" algn="l">
              <a:lnSpc>
                <a:spcPct val="80000"/>
              </a:lnSpc>
              <a:spcBef>
                <a:spcPts val="800"/>
              </a:spcBef>
              <a:spcAft>
                <a:spcPts val="0"/>
              </a:spcAft>
              <a:buClr>
                <a:schemeClr val="dk1"/>
              </a:buClr>
              <a:buSzPts val="2000"/>
              <a:buFont typeface="Noto Sans Symbols"/>
              <a:buChar char="✔"/>
            </a:pPr>
            <a:r>
              <a:rPr b="0" lang="es-ES" sz="2000"/>
              <a:t>Maintenance (maintain the value of assets): depreciations, provisions, etc.</a:t>
            </a:r>
            <a:endParaRPr/>
          </a:p>
          <a:p>
            <a:pPr indent="-342900" lvl="0" marL="342900" rtl="0" algn="l">
              <a:lnSpc>
                <a:spcPct val="80000"/>
              </a:lnSpc>
              <a:spcBef>
                <a:spcPts val="800"/>
              </a:spcBef>
              <a:spcAft>
                <a:spcPts val="0"/>
              </a:spcAft>
              <a:buClr>
                <a:schemeClr val="dk1"/>
              </a:buClr>
              <a:buSzPts val="2000"/>
              <a:buFont typeface="Noto Sans Symbols"/>
              <a:buNone/>
            </a:pPr>
            <a:r>
              <a:t/>
            </a:r>
            <a:endParaRPr b="0" sz="2000"/>
          </a:p>
          <a:p>
            <a:pPr indent="-342900" lvl="0" marL="342900" rtl="0" algn="l">
              <a:lnSpc>
                <a:spcPct val="80000"/>
              </a:lnSpc>
              <a:spcBef>
                <a:spcPts val="800"/>
              </a:spcBef>
              <a:spcAft>
                <a:spcPts val="0"/>
              </a:spcAft>
              <a:buClr>
                <a:srgbClr val="FF6600"/>
              </a:buClr>
              <a:buSzPts val="2000"/>
              <a:buNone/>
            </a:pPr>
            <a:r>
              <a:rPr b="0" lang="es-ES" sz="2000">
                <a:solidFill>
                  <a:srgbClr val="FF6600"/>
                </a:solidFill>
              </a:rPr>
              <a:t>Capital grants,</a:t>
            </a:r>
            <a:r>
              <a:rPr b="0" lang="es-ES" sz="2000">
                <a:solidFill>
                  <a:schemeClr val="accent1"/>
                </a:solidFill>
              </a:rPr>
              <a:t> </a:t>
            </a:r>
            <a:r>
              <a:rPr b="0" lang="es-ES" sz="2000"/>
              <a:t>assimilated to the Own Funds given their non-enforceable character.</a:t>
            </a:r>
            <a:endParaRPr b="0"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title"/>
          </p:nvPr>
        </p:nvSpPr>
        <p:spPr>
          <a:xfrm>
            <a:off x="611561" y="362078"/>
            <a:ext cx="792088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A) VALUE</a:t>
            </a:r>
            <a:endParaRPr sz="2600">
              <a:solidFill>
                <a:srgbClr val="FF6600"/>
              </a:solidFill>
              <a:latin typeface="Calibri"/>
              <a:ea typeface="Calibri"/>
              <a:cs typeface="Calibri"/>
              <a:sym typeface="Calibri"/>
            </a:endParaRPr>
          </a:p>
        </p:txBody>
      </p:sp>
      <p:sp>
        <p:nvSpPr>
          <p:cNvPr id="206" name="Google Shape;206;p12"/>
          <p:cNvSpPr/>
          <p:nvPr/>
        </p:nvSpPr>
        <p:spPr>
          <a:xfrm>
            <a:off x="611561" y="1141648"/>
            <a:ext cx="7920880" cy="7078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Value is the benefit or utility that can be obtained from a good and / or service.</a:t>
            </a:r>
            <a:endParaRPr sz="2000">
              <a:solidFill>
                <a:schemeClr val="dk1"/>
              </a:solidFill>
              <a:latin typeface="Calibri"/>
              <a:ea typeface="Calibri"/>
              <a:cs typeface="Calibri"/>
              <a:sym typeface="Calibri"/>
            </a:endParaRPr>
          </a:p>
        </p:txBody>
      </p:sp>
      <p:sp>
        <p:nvSpPr>
          <p:cNvPr id="207" name="Google Shape;207;p12"/>
          <p:cNvSpPr/>
          <p:nvPr/>
        </p:nvSpPr>
        <p:spPr>
          <a:xfrm>
            <a:off x="611561" y="2558560"/>
            <a:ext cx="8060863" cy="7078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The value is not in the good or service itself, but the experience derived from it.</a:t>
            </a:r>
            <a:endParaRPr sz="2000">
              <a:solidFill>
                <a:schemeClr val="dk1"/>
              </a:solidFill>
              <a:latin typeface="Calibri"/>
              <a:ea typeface="Calibri"/>
              <a:cs typeface="Calibri"/>
              <a:sym typeface="Calibri"/>
            </a:endParaRPr>
          </a:p>
        </p:txBody>
      </p:sp>
      <p:pic>
        <p:nvPicPr>
          <p:cNvPr id="208" name="Google Shape;208;p12"/>
          <p:cNvPicPr preferRelativeResize="0"/>
          <p:nvPr/>
        </p:nvPicPr>
        <p:blipFill rotWithShape="1">
          <a:blip r:embed="rId3">
            <a:alphaModFix/>
          </a:blip>
          <a:srcRect b="0" l="0" r="0" t="0"/>
          <a:stretch/>
        </p:blipFill>
        <p:spPr>
          <a:xfrm>
            <a:off x="3276737" y="1715823"/>
            <a:ext cx="781075" cy="668669"/>
          </a:xfrm>
          <a:prstGeom prst="rect">
            <a:avLst/>
          </a:prstGeom>
          <a:noFill/>
          <a:ln>
            <a:noFill/>
          </a:ln>
        </p:spPr>
      </p:pic>
      <p:sp>
        <p:nvSpPr>
          <p:cNvPr id="209" name="Google Shape;209;p12"/>
          <p:cNvSpPr txBox="1"/>
          <p:nvPr/>
        </p:nvSpPr>
        <p:spPr>
          <a:xfrm>
            <a:off x="4211960" y="1865492"/>
            <a:ext cx="4320482" cy="646290"/>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The value of a soft drink is to quench your thirst.</a:t>
            </a:r>
            <a:endParaRPr sz="1800">
              <a:solidFill>
                <a:schemeClr val="dk1"/>
              </a:solidFill>
              <a:latin typeface="Calibri"/>
              <a:ea typeface="Calibri"/>
              <a:cs typeface="Calibri"/>
              <a:sym typeface="Calibri"/>
            </a:endParaRPr>
          </a:p>
        </p:txBody>
      </p:sp>
      <p:sp>
        <p:nvSpPr>
          <p:cNvPr id="210" name="Google Shape;210;p12"/>
          <p:cNvSpPr/>
          <p:nvPr/>
        </p:nvSpPr>
        <p:spPr>
          <a:xfrm>
            <a:off x="611561" y="3356928"/>
            <a:ext cx="8060861" cy="3692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If VALUE &lt;CONTRIBUTION. WE ARE NOT INTERESTED</a:t>
            </a:r>
            <a:endParaRPr sz="1800">
              <a:solidFill>
                <a:schemeClr val="dk1"/>
              </a:solidFill>
              <a:latin typeface="Calibri"/>
              <a:ea typeface="Calibri"/>
              <a:cs typeface="Calibri"/>
              <a:sym typeface="Calibri"/>
            </a:endParaRPr>
          </a:p>
        </p:txBody>
      </p:sp>
      <p:pic>
        <p:nvPicPr>
          <p:cNvPr id="211" name="Google Shape;211;p12"/>
          <p:cNvPicPr preferRelativeResize="0"/>
          <p:nvPr/>
        </p:nvPicPr>
        <p:blipFill rotWithShape="1">
          <a:blip r:embed="rId3">
            <a:alphaModFix/>
          </a:blip>
          <a:srcRect b="0" l="0" r="0" t="0"/>
          <a:stretch/>
        </p:blipFill>
        <p:spPr>
          <a:xfrm>
            <a:off x="3275856" y="3948912"/>
            <a:ext cx="781075" cy="668669"/>
          </a:xfrm>
          <a:prstGeom prst="rect">
            <a:avLst/>
          </a:prstGeom>
          <a:noFill/>
          <a:ln>
            <a:noFill/>
          </a:ln>
        </p:spPr>
      </p:pic>
      <p:sp>
        <p:nvSpPr>
          <p:cNvPr id="212" name="Google Shape;212;p12"/>
          <p:cNvSpPr txBox="1"/>
          <p:nvPr/>
        </p:nvSpPr>
        <p:spPr>
          <a:xfrm>
            <a:off x="4211961" y="3821582"/>
            <a:ext cx="4320480" cy="923289"/>
          </a:xfrm>
          <a:prstGeom prst="rect">
            <a:avLst/>
          </a:prstGeom>
          <a:noFill/>
          <a:ln cap="flat" cmpd="sng" w="9525">
            <a:solidFill>
              <a:schemeClr val="dk1"/>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Take a taxi.</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Value: No Parking, no street ...</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Contribution: Race payment, locate taxi ..</a:t>
            </a:r>
            <a:endParaRPr sz="1800">
              <a:solidFill>
                <a:schemeClr val="dk1"/>
              </a:solidFill>
              <a:latin typeface="Calibri"/>
              <a:ea typeface="Calibri"/>
              <a:cs typeface="Calibri"/>
              <a:sym typeface="Calibri"/>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120"/>
          <p:cNvSpPr txBox="1"/>
          <p:nvPr>
            <p:ph type="title"/>
          </p:nvPr>
        </p:nvSpPr>
        <p:spPr>
          <a:xfrm>
            <a:off x="457200" y="292100"/>
            <a:ext cx="8229600" cy="76041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STRUCTURE: NON-CURRENT LIABILITIES</a:t>
            </a:r>
            <a:endParaRPr sz="2600">
              <a:solidFill>
                <a:srgbClr val="FF6600"/>
              </a:solidFill>
              <a:latin typeface="Calibri"/>
              <a:ea typeface="Calibri"/>
              <a:cs typeface="Calibri"/>
              <a:sym typeface="Calibri"/>
            </a:endParaRPr>
          </a:p>
        </p:txBody>
      </p:sp>
      <p:sp>
        <p:nvSpPr>
          <p:cNvPr id="1353" name="Google Shape;1353;p120"/>
          <p:cNvSpPr txBox="1"/>
          <p:nvPr>
            <p:ph idx="1" type="body"/>
          </p:nvPr>
        </p:nvSpPr>
        <p:spPr>
          <a:xfrm>
            <a:off x="468313" y="1268413"/>
            <a:ext cx="8229600" cy="3816771"/>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rgbClr val="FF9966"/>
              </a:buClr>
              <a:buSzPts val="2000"/>
              <a:buNone/>
            </a:pPr>
            <a:r>
              <a:rPr i="1" lang="es-ES" sz="2000" u="sng">
                <a:solidFill>
                  <a:srgbClr val="FF9966"/>
                </a:solidFill>
              </a:rPr>
              <a:t>Non-long-term resources </a:t>
            </a:r>
            <a:r>
              <a:rPr b="0" lang="es-ES" sz="2000"/>
              <a:t>May be:</a:t>
            </a:r>
            <a:endParaRPr/>
          </a:p>
          <a:p>
            <a:pPr indent="-342900" lvl="0" marL="342900" rtl="0" algn="l">
              <a:lnSpc>
                <a:spcPct val="90000"/>
              </a:lnSpc>
              <a:spcBef>
                <a:spcPts val="800"/>
              </a:spcBef>
              <a:spcAft>
                <a:spcPts val="0"/>
              </a:spcAft>
              <a:buClr>
                <a:schemeClr val="accent1"/>
              </a:buClr>
              <a:buSzPts val="2000"/>
              <a:buNone/>
            </a:pPr>
            <a:r>
              <a:rPr b="0" lang="es-ES" sz="2000">
                <a:solidFill>
                  <a:schemeClr val="accent1"/>
                </a:solidFill>
              </a:rPr>
              <a:t>Debts and loans</a:t>
            </a:r>
            <a:r>
              <a:rPr b="0" lang="es-ES" sz="2000"/>
              <a:t>: resources requested by the company to a financial institution. We have to consider:</a:t>
            </a:r>
            <a:endParaRPr/>
          </a:p>
          <a:p>
            <a:pPr indent="-342900" lvl="0" marL="342900" rtl="0" algn="l">
              <a:lnSpc>
                <a:spcPct val="90000"/>
              </a:lnSpc>
              <a:spcBef>
                <a:spcPts val="800"/>
              </a:spcBef>
              <a:spcAft>
                <a:spcPts val="0"/>
              </a:spcAft>
              <a:buClr>
                <a:schemeClr val="dk1"/>
              </a:buClr>
              <a:buSzPts val="2000"/>
              <a:buFont typeface="Calibri"/>
              <a:buNone/>
            </a:pPr>
            <a:r>
              <a:t/>
            </a:r>
            <a:endParaRPr b="0" sz="2000"/>
          </a:p>
          <a:p>
            <a:pPr indent="-342900" lvl="0" marL="342900" rtl="0" algn="l">
              <a:lnSpc>
                <a:spcPct val="90000"/>
              </a:lnSpc>
              <a:spcBef>
                <a:spcPts val="800"/>
              </a:spcBef>
              <a:spcAft>
                <a:spcPts val="0"/>
              </a:spcAft>
              <a:buClr>
                <a:schemeClr val="dk1"/>
              </a:buClr>
              <a:buSzPts val="2000"/>
              <a:buFont typeface="Calibri"/>
              <a:buNone/>
            </a:pPr>
            <a:r>
              <a:t/>
            </a:r>
            <a:endParaRPr b="0" sz="2000"/>
          </a:p>
          <a:p>
            <a:pPr indent="-342900" lvl="0" marL="342900" rtl="0" algn="l">
              <a:lnSpc>
                <a:spcPct val="90000"/>
              </a:lnSpc>
              <a:spcBef>
                <a:spcPts val="800"/>
              </a:spcBef>
              <a:spcAft>
                <a:spcPts val="0"/>
              </a:spcAft>
              <a:buClr>
                <a:schemeClr val="dk1"/>
              </a:buClr>
              <a:buSzPts val="2000"/>
              <a:buFont typeface="Calibri"/>
              <a:buNone/>
            </a:pPr>
            <a:r>
              <a:t/>
            </a:r>
            <a:endParaRPr b="0" sz="2000"/>
          </a:p>
          <a:p>
            <a:pPr indent="-342900" lvl="0" marL="342900" rtl="0" algn="l">
              <a:lnSpc>
                <a:spcPct val="90000"/>
              </a:lnSpc>
              <a:spcBef>
                <a:spcPts val="800"/>
              </a:spcBef>
              <a:spcAft>
                <a:spcPts val="0"/>
              </a:spcAft>
              <a:buClr>
                <a:schemeClr val="accent1"/>
              </a:buClr>
              <a:buSzPts val="2000"/>
              <a:buNone/>
            </a:pPr>
            <a:r>
              <a:rPr b="0" lang="es-ES" sz="2000">
                <a:solidFill>
                  <a:schemeClr val="accent1"/>
                </a:solidFill>
              </a:rPr>
              <a:t>Leasing:</a:t>
            </a:r>
            <a:r>
              <a:rPr b="0" lang="es-ES" sz="2000"/>
              <a:t> is a contract whose exclusive purpose is the transfer of the use of movable or immovable property, acquired for that purpose by the entity according to the specifications of the future user, in exchange for a consideration consisting of the periodic payment of the agreed fees.</a:t>
            </a:r>
            <a:endParaRPr b="0" sz="2000"/>
          </a:p>
          <a:p>
            <a:pPr indent="-342900" lvl="0" marL="342900" rtl="0" algn="l">
              <a:lnSpc>
                <a:spcPct val="90000"/>
              </a:lnSpc>
              <a:spcBef>
                <a:spcPts val="800"/>
              </a:spcBef>
              <a:spcAft>
                <a:spcPts val="0"/>
              </a:spcAft>
              <a:buClr>
                <a:schemeClr val="accent2"/>
              </a:buClr>
              <a:buSzPts val="2000"/>
              <a:buNone/>
            </a:pPr>
            <a:r>
              <a:rPr lang="es-ES" sz="2000">
                <a:solidFill>
                  <a:schemeClr val="accent2"/>
                </a:solidFill>
              </a:rPr>
              <a:t>Creditors</a:t>
            </a:r>
            <a:r>
              <a:rPr b="0" lang="es-ES" sz="2000"/>
              <a:t> of immobilization</a:t>
            </a:r>
            <a:endParaRPr b="0" sz="2000"/>
          </a:p>
        </p:txBody>
      </p:sp>
      <p:sp>
        <p:nvSpPr>
          <p:cNvPr id="1354" name="Google Shape;1354;p120"/>
          <p:cNvSpPr/>
          <p:nvPr/>
        </p:nvSpPr>
        <p:spPr>
          <a:xfrm>
            <a:off x="1209676" y="2282325"/>
            <a:ext cx="7488237" cy="1077218"/>
          </a:xfrm>
          <a:prstGeom prst="rect">
            <a:avLst/>
          </a:prstGeom>
          <a:noFill/>
          <a:ln>
            <a:noFill/>
          </a:ln>
        </p:spPr>
        <p:txBody>
          <a:bodyPr anchorCtr="0" anchor="t" bIns="45700" lIns="91425" spcFirstLastPara="1" rIns="91425" wrap="square" tIns="45700">
            <a:spAutoFit/>
          </a:bodyPr>
          <a:lstStyle/>
          <a:p>
            <a:pPr indent="-354013" lvl="0" marL="354013" marR="0" rtl="0" algn="l">
              <a:spcBef>
                <a:spcPts val="0"/>
              </a:spcBef>
              <a:spcAft>
                <a:spcPts val="0"/>
              </a:spcAft>
              <a:buClr>
                <a:schemeClr val="dk1"/>
              </a:buClr>
              <a:buSzPts val="1600"/>
              <a:buFont typeface="Noto Sans Symbols"/>
              <a:buChar char="✔"/>
            </a:pPr>
            <a:r>
              <a:rPr i="1" lang="es-ES" sz="1600">
                <a:solidFill>
                  <a:schemeClr val="dk1"/>
                </a:solidFill>
                <a:latin typeface="Calibri"/>
                <a:ea typeface="Calibri"/>
                <a:cs typeface="Calibri"/>
                <a:sym typeface="Calibri"/>
              </a:rPr>
              <a:t>The Repayment Term, over one year</a:t>
            </a:r>
            <a:br>
              <a:rPr i="1" lang="es-ES" sz="1600">
                <a:solidFill>
                  <a:schemeClr val="dk1"/>
                </a:solidFill>
                <a:latin typeface="Calibri"/>
                <a:ea typeface="Calibri"/>
                <a:cs typeface="Calibri"/>
                <a:sym typeface="Calibri"/>
              </a:rPr>
            </a:br>
            <a:r>
              <a:rPr i="1" lang="es-ES" sz="1600">
                <a:solidFill>
                  <a:schemeClr val="dk1"/>
                </a:solidFill>
                <a:latin typeface="Calibri"/>
                <a:ea typeface="Calibri"/>
                <a:cs typeface="Calibri"/>
                <a:sym typeface="Calibri"/>
              </a:rPr>
              <a:t>Commissions, function of the amount of the loan or credit</a:t>
            </a:r>
            <a:br>
              <a:rPr i="1" lang="es-ES" sz="1600">
                <a:solidFill>
                  <a:schemeClr val="dk1"/>
                </a:solidFill>
                <a:latin typeface="Calibri"/>
                <a:ea typeface="Calibri"/>
                <a:cs typeface="Calibri"/>
                <a:sym typeface="Calibri"/>
              </a:rPr>
            </a:br>
            <a:r>
              <a:rPr i="1" lang="es-ES" sz="1600">
                <a:solidFill>
                  <a:schemeClr val="dk1"/>
                </a:solidFill>
                <a:latin typeface="Calibri"/>
                <a:ea typeface="Calibri"/>
                <a:cs typeface="Calibri"/>
                <a:sym typeface="Calibri"/>
              </a:rPr>
              <a:t>Interests, function of the type of int. and the amount and operating time.</a:t>
            </a:r>
            <a:br>
              <a:rPr i="1" lang="es-ES" sz="1600">
                <a:solidFill>
                  <a:schemeClr val="dk1"/>
                </a:solidFill>
                <a:latin typeface="Calibri"/>
                <a:ea typeface="Calibri"/>
                <a:cs typeface="Calibri"/>
                <a:sym typeface="Calibri"/>
              </a:rPr>
            </a:br>
            <a:r>
              <a:rPr i="1" lang="es-ES" sz="1600">
                <a:solidFill>
                  <a:schemeClr val="dk1"/>
                </a:solidFill>
                <a:latin typeface="Calibri"/>
                <a:ea typeface="Calibri"/>
                <a:cs typeface="Calibri"/>
                <a:sym typeface="Calibri"/>
              </a:rPr>
              <a:t>The Depreciation Fees, which represent the return of the principal</a:t>
            </a:r>
            <a:endParaRPr i="1" sz="1600">
              <a:solidFill>
                <a:schemeClr val="dk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121"/>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FINANCIAL STRUCTURE: CURRENT LIABILITIES</a:t>
            </a:r>
            <a:endParaRPr sz="2600">
              <a:solidFill>
                <a:srgbClr val="FF6600"/>
              </a:solidFill>
              <a:latin typeface="Calibri"/>
              <a:ea typeface="Calibri"/>
              <a:cs typeface="Calibri"/>
              <a:sym typeface="Calibri"/>
            </a:endParaRPr>
          </a:p>
        </p:txBody>
      </p:sp>
      <p:sp>
        <p:nvSpPr>
          <p:cNvPr id="1360" name="Google Shape;1360;p121"/>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400"/>
              <a:buFont typeface="Calibri"/>
              <a:buNone/>
            </a:pPr>
            <a:r>
              <a:t/>
            </a:r>
            <a:endParaRPr sz="2400"/>
          </a:p>
          <a:p>
            <a:pPr indent="-342900" lvl="0" marL="342900" rtl="0" algn="l">
              <a:lnSpc>
                <a:spcPct val="80000"/>
              </a:lnSpc>
              <a:spcBef>
                <a:spcPts val="800"/>
              </a:spcBef>
              <a:spcAft>
                <a:spcPts val="0"/>
              </a:spcAft>
              <a:buClr>
                <a:srgbClr val="FF9966"/>
              </a:buClr>
              <a:buSzPts val="2200"/>
              <a:buNone/>
            </a:pPr>
            <a:r>
              <a:rPr lang="es-ES" sz="2200" u="sng">
                <a:solidFill>
                  <a:srgbClr val="FF9966"/>
                </a:solidFill>
              </a:rPr>
              <a:t>Non-Short-Term Resources </a:t>
            </a:r>
            <a:br>
              <a:rPr lang="es-ES" sz="2200" u="sng">
                <a:solidFill>
                  <a:srgbClr val="FF9966"/>
                </a:solidFill>
              </a:rPr>
            </a:br>
            <a:endParaRPr b="0" sz="2200" u="sng"/>
          </a:p>
          <a:p>
            <a:pPr indent="-342900" lvl="0" marL="342900" rtl="0" algn="l">
              <a:lnSpc>
                <a:spcPct val="80000"/>
              </a:lnSpc>
              <a:spcBef>
                <a:spcPts val="800"/>
              </a:spcBef>
              <a:spcAft>
                <a:spcPts val="0"/>
              </a:spcAft>
              <a:buClr>
                <a:schemeClr val="dk1"/>
              </a:buClr>
              <a:buSzPts val="2200"/>
              <a:buNone/>
            </a:pPr>
            <a:r>
              <a:rPr b="0" lang="es-ES" sz="2200"/>
              <a:t>These are sources of financial institutions where the maturity (enforceability) is less than one year. </a:t>
            </a:r>
            <a:br>
              <a:rPr b="0" lang="es-ES" sz="2200"/>
            </a:br>
            <a:endParaRPr b="0" sz="2200"/>
          </a:p>
          <a:p>
            <a:pPr indent="-342900" lvl="0" marL="342900" rtl="0" algn="l">
              <a:lnSpc>
                <a:spcPct val="80000"/>
              </a:lnSpc>
              <a:spcBef>
                <a:spcPts val="800"/>
              </a:spcBef>
              <a:spcAft>
                <a:spcPts val="0"/>
              </a:spcAft>
              <a:buClr>
                <a:schemeClr val="dk1"/>
              </a:buClr>
              <a:buSzPts val="2200"/>
              <a:buNone/>
            </a:pPr>
            <a:r>
              <a:rPr b="0" lang="es-ES" sz="2200"/>
              <a:t>They may have </a:t>
            </a:r>
            <a:r>
              <a:rPr b="0" lang="es-ES" sz="2200">
                <a:solidFill>
                  <a:schemeClr val="accent2"/>
                </a:solidFill>
              </a:rPr>
              <a:t>explicit financial cost</a:t>
            </a:r>
            <a:r>
              <a:rPr b="0" lang="es-ES" sz="2200"/>
              <a:t>: Loans, credits, effect discount policies, etc. </a:t>
            </a:r>
            <a:endParaRPr/>
          </a:p>
          <a:p>
            <a:pPr indent="-342900" lvl="0" marL="342900" rtl="0" algn="l">
              <a:lnSpc>
                <a:spcPct val="80000"/>
              </a:lnSpc>
              <a:spcBef>
                <a:spcPts val="800"/>
              </a:spcBef>
              <a:spcAft>
                <a:spcPts val="0"/>
              </a:spcAft>
              <a:buClr>
                <a:schemeClr val="dk1"/>
              </a:buClr>
              <a:buSzPts val="2200"/>
              <a:buFont typeface="Calibri"/>
              <a:buNone/>
            </a:pPr>
            <a:r>
              <a:t/>
            </a:r>
            <a:endParaRPr b="0" sz="2200"/>
          </a:p>
          <a:p>
            <a:pPr indent="-342900" lvl="0" marL="342900" rtl="0" algn="l">
              <a:lnSpc>
                <a:spcPct val="80000"/>
              </a:lnSpc>
              <a:spcBef>
                <a:spcPts val="800"/>
              </a:spcBef>
              <a:spcAft>
                <a:spcPts val="0"/>
              </a:spcAft>
              <a:buClr>
                <a:schemeClr val="dk1"/>
              </a:buClr>
              <a:buSzPts val="2200"/>
              <a:buNone/>
            </a:pPr>
            <a:r>
              <a:rPr b="0" lang="es-ES" sz="2200"/>
              <a:t>Or not have it: Suppliers, Public Finance, Social Security, etc.</a:t>
            </a:r>
            <a:endParaRPr b="0" sz="2200"/>
          </a:p>
        </p:txBody>
      </p:sp>
      <p:pic>
        <p:nvPicPr>
          <p:cNvPr descr="vale" id="1361" name="Google Shape;1361;p121"/>
          <p:cNvPicPr preferRelativeResize="0"/>
          <p:nvPr/>
        </p:nvPicPr>
        <p:blipFill rotWithShape="1">
          <a:blip r:embed="rId3">
            <a:alphaModFix/>
          </a:blip>
          <a:srcRect b="0" l="0" r="0" t="0"/>
          <a:stretch/>
        </p:blipFill>
        <p:spPr>
          <a:xfrm>
            <a:off x="6880641" y="931707"/>
            <a:ext cx="1957387" cy="1291116"/>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22"/>
          <p:cNvSpPr txBox="1"/>
          <p:nvPr>
            <p:ph type="title"/>
          </p:nvPr>
        </p:nvSpPr>
        <p:spPr>
          <a:xfrm>
            <a:off x="250825" y="292100"/>
            <a:ext cx="8893175" cy="8334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S/T FINANCIAL SOLVENCY: THE TREASURY</a:t>
            </a:r>
            <a:endParaRPr sz="2600">
              <a:solidFill>
                <a:srgbClr val="FF6600"/>
              </a:solidFill>
              <a:latin typeface="Calibri"/>
              <a:ea typeface="Calibri"/>
              <a:cs typeface="Calibri"/>
              <a:sym typeface="Calibri"/>
            </a:endParaRPr>
          </a:p>
        </p:txBody>
      </p:sp>
      <p:sp>
        <p:nvSpPr>
          <p:cNvPr id="1367" name="Google Shape;1367;p122"/>
          <p:cNvSpPr txBox="1"/>
          <p:nvPr>
            <p:ph idx="1" type="body"/>
          </p:nvPr>
        </p:nvSpPr>
        <p:spPr>
          <a:xfrm>
            <a:off x="431032" y="1196752"/>
            <a:ext cx="8245424" cy="3797830"/>
          </a:xfrm>
          <a:prstGeom prst="rect">
            <a:avLst/>
          </a:prstGeom>
          <a:noFill/>
          <a:ln>
            <a:noFill/>
          </a:ln>
        </p:spPr>
        <p:txBody>
          <a:bodyPr anchorCtr="0" anchor="t" bIns="45700" lIns="91425" spcFirstLastPara="1" rIns="91425" wrap="square" tIns="45700">
            <a:normAutofit/>
          </a:bodyPr>
          <a:lstStyle/>
          <a:p>
            <a:pPr indent="-342900" lvl="0" marL="342900" rtl="0" algn="just">
              <a:lnSpc>
                <a:spcPct val="80000"/>
              </a:lnSpc>
              <a:spcBef>
                <a:spcPts val="0"/>
              </a:spcBef>
              <a:spcAft>
                <a:spcPts val="0"/>
              </a:spcAft>
              <a:buClr>
                <a:schemeClr val="dk1"/>
              </a:buClr>
              <a:buSzPts val="2035"/>
              <a:buNone/>
            </a:pPr>
            <a:r>
              <a:rPr b="0" lang="es-ES" sz="2035"/>
              <a:t>Sales and collections do not have to match over time, as do purchases and payments;  For this reason, it is necessary to develop a budget that allows to control the actual capacity of payment that the company has according to its </a:t>
            </a:r>
            <a:r>
              <a:rPr lang="es-ES" sz="2035">
                <a:solidFill>
                  <a:schemeClr val="accent2"/>
                </a:solidFill>
              </a:rPr>
              <a:t>collections</a:t>
            </a:r>
            <a:r>
              <a:rPr b="0" lang="es-ES" sz="2035"/>
              <a:t>.</a:t>
            </a:r>
            <a:endParaRPr b="0" sz="2035"/>
          </a:p>
          <a:p>
            <a:pPr indent="-342900" lvl="0" marL="342900" rtl="0" algn="r">
              <a:lnSpc>
                <a:spcPct val="60000"/>
              </a:lnSpc>
              <a:spcBef>
                <a:spcPts val="800"/>
              </a:spcBef>
              <a:spcAft>
                <a:spcPts val="0"/>
              </a:spcAft>
              <a:buClr>
                <a:schemeClr val="dk1"/>
              </a:buClr>
              <a:buSzPts val="1665"/>
              <a:buNone/>
            </a:pPr>
            <a:r>
              <a:rPr b="0" lang="es-ES" sz="1665"/>
              <a:t>Treasury budget</a:t>
            </a:r>
            <a:br>
              <a:rPr b="0" lang="es-ES" sz="1665"/>
            </a:br>
            <a:r>
              <a:rPr b="0" lang="es-ES" sz="1665"/>
              <a:t>	Initial balance available</a:t>
            </a:r>
            <a:endParaRPr b="0" sz="1665"/>
          </a:p>
          <a:p>
            <a:pPr indent="-342900" lvl="0" marL="342900" rtl="0" algn="r">
              <a:lnSpc>
                <a:spcPct val="60000"/>
              </a:lnSpc>
              <a:spcBef>
                <a:spcPts val="800"/>
              </a:spcBef>
              <a:spcAft>
                <a:spcPts val="0"/>
              </a:spcAft>
              <a:buClr>
                <a:schemeClr val="dk1"/>
              </a:buClr>
              <a:buSzPts val="1665"/>
              <a:buNone/>
            </a:pPr>
            <a:r>
              <a:rPr b="0" lang="es-ES" sz="1665"/>
              <a:t>		+ Operation Collections</a:t>
            </a:r>
            <a:endParaRPr b="0" sz="1665"/>
          </a:p>
          <a:p>
            <a:pPr indent="-342900" lvl="0" marL="342900" rtl="0" algn="r">
              <a:lnSpc>
                <a:spcPct val="60000"/>
              </a:lnSpc>
              <a:spcBef>
                <a:spcPts val="800"/>
              </a:spcBef>
              <a:spcAft>
                <a:spcPts val="0"/>
              </a:spcAft>
              <a:buClr>
                <a:schemeClr val="dk1"/>
              </a:buClr>
              <a:buSzPts val="1665"/>
              <a:buNone/>
            </a:pPr>
            <a:r>
              <a:rPr b="0" lang="es-ES" sz="1665"/>
              <a:t>		-Operation payments</a:t>
            </a:r>
            <a:endParaRPr b="0" sz="1665"/>
          </a:p>
          <a:p>
            <a:pPr indent="-342900" lvl="0" marL="342900" rtl="0" algn="r">
              <a:lnSpc>
                <a:spcPct val="60000"/>
              </a:lnSpc>
              <a:spcBef>
                <a:spcPts val="800"/>
              </a:spcBef>
              <a:spcAft>
                <a:spcPts val="0"/>
              </a:spcAft>
              <a:buClr>
                <a:schemeClr val="dk1"/>
              </a:buClr>
              <a:buSzPts val="1665"/>
              <a:buFont typeface="Calibri"/>
              <a:buNone/>
            </a:pPr>
            <a:r>
              <a:rPr b="0" lang="es-ES" sz="1665"/>
              <a:t>		------------------------------------</a:t>
            </a:r>
            <a:endParaRPr/>
          </a:p>
          <a:p>
            <a:pPr indent="-342900" lvl="0" marL="342900" rtl="0" algn="r">
              <a:lnSpc>
                <a:spcPct val="60000"/>
              </a:lnSpc>
              <a:spcBef>
                <a:spcPts val="800"/>
              </a:spcBef>
              <a:spcAft>
                <a:spcPts val="0"/>
              </a:spcAft>
              <a:buClr>
                <a:schemeClr val="dk1"/>
              </a:buClr>
              <a:buSzPts val="1665"/>
              <a:buNone/>
            </a:pPr>
            <a:r>
              <a:rPr b="0" lang="es-ES" sz="1665"/>
              <a:t>		=Operating balance</a:t>
            </a:r>
            <a:endParaRPr/>
          </a:p>
          <a:p>
            <a:pPr indent="-342900" lvl="0" marL="342900" rtl="0" algn="r">
              <a:lnSpc>
                <a:spcPct val="60000"/>
              </a:lnSpc>
              <a:spcBef>
                <a:spcPts val="800"/>
              </a:spcBef>
              <a:spcAft>
                <a:spcPts val="0"/>
              </a:spcAft>
              <a:buClr>
                <a:schemeClr val="dk1"/>
              </a:buClr>
              <a:buSzPts val="1665"/>
              <a:buNone/>
            </a:pPr>
            <a:r>
              <a:rPr b="0" lang="es-ES" sz="1665"/>
              <a:t>		+ Non-exploitation collections</a:t>
            </a:r>
            <a:endParaRPr b="0" sz="1665"/>
          </a:p>
          <a:p>
            <a:pPr indent="-342900" lvl="0" marL="342900" rtl="0" algn="r">
              <a:lnSpc>
                <a:spcPct val="60000"/>
              </a:lnSpc>
              <a:spcBef>
                <a:spcPts val="800"/>
              </a:spcBef>
              <a:spcAft>
                <a:spcPts val="0"/>
              </a:spcAft>
              <a:buClr>
                <a:schemeClr val="dk1"/>
              </a:buClr>
              <a:buSzPts val="1665"/>
              <a:buNone/>
            </a:pPr>
            <a:r>
              <a:rPr b="0" lang="es-ES" sz="1665"/>
              <a:t>		-Non-exploitation payments</a:t>
            </a:r>
            <a:endParaRPr b="0" sz="1665"/>
          </a:p>
          <a:p>
            <a:pPr indent="-342900" lvl="0" marL="342900" rtl="0" algn="r">
              <a:lnSpc>
                <a:spcPct val="60000"/>
              </a:lnSpc>
              <a:spcBef>
                <a:spcPts val="800"/>
              </a:spcBef>
              <a:spcAft>
                <a:spcPts val="0"/>
              </a:spcAft>
              <a:buClr>
                <a:schemeClr val="dk1"/>
              </a:buClr>
              <a:buSzPts val="1665"/>
              <a:buFont typeface="Calibri"/>
              <a:buNone/>
            </a:pPr>
            <a:r>
              <a:rPr b="0" lang="es-ES" sz="1665"/>
              <a:t>		-------------------------------------</a:t>
            </a:r>
            <a:endParaRPr/>
          </a:p>
          <a:p>
            <a:pPr indent="-342900" lvl="0" marL="342900" rtl="0" algn="r">
              <a:lnSpc>
                <a:spcPct val="60000"/>
              </a:lnSpc>
              <a:spcBef>
                <a:spcPts val="800"/>
              </a:spcBef>
              <a:spcAft>
                <a:spcPts val="0"/>
              </a:spcAft>
              <a:buClr>
                <a:schemeClr val="dk1"/>
              </a:buClr>
              <a:buSzPts val="1665"/>
              <a:buNone/>
            </a:pPr>
            <a:r>
              <a:rPr b="0" lang="es-ES" sz="1665"/>
              <a:t>		= Final balance available</a:t>
            </a:r>
            <a:endParaRPr b="0" sz="1665"/>
          </a:p>
        </p:txBody>
      </p:sp>
      <p:pic>
        <p:nvPicPr>
          <p:cNvPr descr="finanzas 3" id="1368" name="Google Shape;1368;p122"/>
          <p:cNvPicPr preferRelativeResize="0"/>
          <p:nvPr/>
        </p:nvPicPr>
        <p:blipFill rotWithShape="1">
          <a:blip r:embed="rId3">
            <a:alphaModFix/>
          </a:blip>
          <a:srcRect b="0" l="0" r="0" t="0"/>
          <a:stretch/>
        </p:blipFill>
        <p:spPr>
          <a:xfrm>
            <a:off x="460461" y="3029498"/>
            <a:ext cx="1655415" cy="1965084"/>
          </a:xfrm>
          <a:prstGeom prst="rect">
            <a:avLst/>
          </a:prstGeom>
          <a:noFill/>
          <a:ln>
            <a:noFill/>
          </a:ln>
        </p:spPr>
      </p:pic>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123"/>
          <p:cNvSpPr txBox="1"/>
          <p:nvPr>
            <p:ph type="title"/>
          </p:nvPr>
        </p:nvSpPr>
        <p:spPr>
          <a:xfrm>
            <a:off x="457200" y="292101"/>
            <a:ext cx="8229600" cy="832644"/>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LONG-TERM FINANCIAL SOLVENCY</a:t>
            </a:r>
            <a:endParaRPr sz="2600">
              <a:solidFill>
                <a:srgbClr val="FF6600"/>
              </a:solidFill>
              <a:latin typeface="Calibri"/>
              <a:ea typeface="Calibri"/>
              <a:cs typeface="Calibri"/>
              <a:sym typeface="Calibri"/>
            </a:endParaRPr>
          </a:p>
        </p:txBody>
      </p:sp>
      <p:sp>
        <p:nvSpPr>
          <p:cNvPr id="1374" name="Google Shape;1374;p123"/>
          <p:cNvSpPr txBox="1"/>
          <p:nvPr>
            <p:ph idx="1" type="body"/>
          </p:nvPr>
        </p:nvSpPr>
        <p:spPr>
          <a:xfrm>
            <a:off x="464136" y="1340768"/>
            <a:ext cx="8686800" cy="3671862"/>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FF9966"/>
              </a:buClr>
              <a:buSzPts val="2000"/>
              <a:buNone/>
            </a:pPr>
            <a:r>
              <a:rPr lang="es-ES" sz="2000">
                <a:solidFill>
                  <a:srgbClr val="FF9966"/>
                </a:solidFill>
              </a:rPr>
              <a:t>Solvency is the company's ability to meet its payment commitments</a:t>
            </a:r>
            <a:r>
              <a:rPr b="0" lang="es-ES" sz="2000"/>
              <a:t>, both with resources generated by it, and with the assets committed.</a:t>
            </a:r>
            <a:endParaRPr b="0" sz="2000"/>
          </a:p>
          <a:p>
            <a:pPr indent="-342900" lvl="0" marL="903288" rtl="0" algn="l">
              <a:lnSpc>
                <a:spcPct val="110000"/>
              </a:lnSpc>
              <a:spcBef>
                <a:spcPts val="800"/>
              </a:spcBef>
              <a:spcAft>
                <a:spcPts val="0"/>
              </a:spcAft>
              <a:buClr>
                <a:schemeClr val="dk1"/>
              </a:buClr>
              <a:buSzPts val="2000"/>
              <a:buFont typeface="Arial"/>
              <a:buChar char="•"/>
            </a:pPr>
            <a:r>
              <a:rPr b="0" lang="es-ES" sz="2000"/>
              <a:t>AUTONOMY=OWN RESOURCES/TOTAL LIABILITIES</a:t>
            </a:r>
            <a:endParaRPr/>
          </a:p>
          <a:p>
            <a:pPr indent="-342900" lvl="0" marL="903288" rtl="0" algn="l">
              <a:lnSpc>
                <a:spcPct val="110000"/>
              </a:lnSpc>
              <a:spcBef>
                <a:spcPts val="800"/>
              </a:spcBef>
              <a:spcAft>
                <a:spcPts val="0"/>
              </a:spcAft>
              <a:buClr>
                <a:schemeClr val="dk1"/>
              </a:buClr>
              <a:buSzPts val="2000"/>
              <a:buFont typeface="Arial"/>
              <a:buChar char="•"/>
            </a:pPr>
            <a:r>
              <a:rPr b="0" lang="es-ES" sz="2000"/>
              <a:t>INDEBTEDNESS = TOTAL REQUIRED/LIABILITIES</a:t>
            </a:r>
            <a:endParaRPr/>
          </a:p>
          <a:p>
            <a:pPr indent="-342900" lvl="0" marL="903288" rtl="0" algn="l">
              <a:lnSpc>
                <a:spcPct val="110000"/>
              </a:lnSpc>
              <a:spcBef>
                <a:spcPts val="800"/>
              </a:spcBef>
              <a:spcAft>
                <a:spcPts val="0"/>
              </a:spcAft>
              <a:buClr>
                <a:schemeClr val="dk1"/>
              </a:buClr>
              <a:buSzPts val="2000"/>
              <a:buFont typeface="Arial"/>
              <a:buChar char="•"/>
            </a:pPr>
            <a:r>
              <a:rPr b="0" lang="es-ES" sz="2000"/>
              <a:t>LIQUIDITY = TREASURY + SHORT-TERM ACHIEVABLE/ TOTAL LIABILITIES</a:t>
            </a:r>
            <a:endParaRPr/>
          </a:p>
          <a:p>
            <a:pPr indent="-342900" lvl="0" marL="903288" rtl="0" algn="l">
              <a:lnSpc>
                <a:spcPct val="110000"/>
              </a:lnSpc>
              <a:spcBef>
                <a:spcPts val="800"/>
              </a:spcBef>
              <a:spcAft>
                <a:spcPts val="0"/>
              </a:spcAft>
              <a:buClr>
                <a:schemeClr val="dk1"/>
              </a:buClr>
              <a:buSzPts val="2000"/>
              <a:buFont typeface="Arial"/>
              <a:buChar char="•"/>
            </a:pPr>
            <a:r>
              <a:rPr b="0" lang="es-ES" sz="2000"/>
              <a:t>TOTAL SOLVENCY= TOTAL ASSETS/OUTSTANDING LIABILITIES</a:t>
            </a:r>
            <a:endParaRPr/>
          </a:p>
          <a:p>
            <a:pPr indent="-342900" lvl="0" marL="903288" rtl="0" algn="l">
              <a:lnSpc>
                <a:spcPct val="110000"/>
              </a:lnSpc>
              <a:spcBef>
                <a:spcPts val="800"/>
              </a:spcBef>
              <a:spcAft>
                <a:spcPts val="0"/>
              </a:spcAft>
              <a:buClr>
                <a:schemeClr val="dk1"/>
              </a:buClr>
              <a:buSzPts val="2000"/>
              <a:buFont typeface="Arial"/>
              <a:buChar char="•"/>
            </a:pPr>
            <a:r>
              <a:rPr b="0" lang="es-ES" sz="2000"/>
              <a:t>TECHNICAL SOLVENCY= CIRCULATING ASSETS/ CIRCULATING LIABILITIES</a:t>
            </a:r>
            <a:endParaRPr b="0" sz="2000"/>
          </a:p>
          <a:p>
            <a:pPr indent="-342900" lvl="0" marL="342900" rtl="0" algn="l">
              <a:lnSpc>
                <a:spcPct val="80000"/>
              </a:lnSpc>
              <a:spcBef>
                <a:spcPts val="800"/>
              </a:spcBef>
              <a:spcAft>
                <a:spcPts val="0"/>
              </a:spcAft>
              <a:buClr>
                <a:schemeClr val="accent1"/>
              </a:buClr>
              <a:buSzPts val="2000"/>
              <a:buNone/>
            </a:pPr>
            <a:r>
              <a:rPr lang="es-ES" sz="2000">
                <a:solidFill>
                  <a:schemeClr val="accent1"/>
                </a:solidFill>
              </a:rPr>
              <a:t>Ratios have no value taken in isolation, should only be formulated and analyzed when it constitutes a coherent set.</a:t>
            </a:r>
            <a:endParaRPr sz="2000">
              <a:solidFill>
                <a:schemeClr val="accent1"/>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9" name="Shape 1379"/>
        <p:cNvGrpSpPr/>
        <p:nvPr/>
      </p:nvGrpSpPr>
      <p:grpSpPr>
        <a:xfrm>
          <a:off x="0" y="0"/>
          <a:ext cx="0" cy="0"/>
          <a:chOff x="0" y="0"/>
          <a:chExt cx="0" cy="0"/>
        </a:xfrm>
      </p:grpSpPr>
      <p:sp>
        <p:nvSpPr>
          <p:cNvPr id="1380" name="Google Shape;1380;p124"/>
          <p:cNvSpPr txBox="1"/>
          <p:nvPr>
            <p:ph type="title"/>
          </p:nvPr>
        </p:nvSpPr>
        <p:spPr>
          <a:xfrm>
            <a:off x="395535" y="188640"/>
            <a:ext cx="8387979"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REMEMBER: ECONOMIC AND FINANCIAL PROFITABILITY </a:t>
            </a:r>
            <a:endParaRPr sz="2600">
              <a:solidFill>
                <a:srgbClr val="FF6600"/>
              </a:solidFill>
              <a:latin typeface="Calibri"/>
              <a:ea typeface="Calibri"/>
              <a:cs typeface="Calibri"/>
              <a:sym typeface="Calibri"/>
            </a:endParaRPr>
          </a:p>
        </p:txBody>
      </p:sp>
      <p:grpSp>
        <p:nvGrpSpPr>
          <p:cNvPr id="1381" name="Google Shape;1381;p124"/>
          <p:cNvGrpSpPr/>
          <p:nvPr/>
        </p:nvGrpSpPr>
        <p:grpSpPr>
          <a:xfrm>
            <a:off x="1005260" y="912339"/>
            <a:ext cx="6714386" cy="4097219"/>
            <a:chOff x="393700" y="3618"/>
            <a:chExt cx="6714386" cy="4097219"/>
          </a:xfrm>
        </p:grpSpPr>
        <p:sp>
          <p:nvSpPr>
            <p:cNvPr id="1382" name="Google Shape;1382;p124"/>
            <p:cNvSpPr/>
            <p:nvPr/>
          </p:nvSpPr>
          <p:spPr>
            <a:xfrm>
              <a:off x="393700" y="3618"/>
              <a:ext cx="1991822" cy="995911"/>
            </a:xfrm>
            <a:prstGeom prst="roundRect">
              <a:avLst>
                <a:gd fmla="val 10000" name="adj"/>
              </a:avLst>
            </a:prstGeom>
            <a:gradFill>
              <a:gsLst>
                <a:gs pos="0">
                  <a:srgbClr val="9D9569"/>
                </a:gs>
                <a:gs pos="80000">
                  <a:srgbClr val="CEC38A"/>
                </a:gs>
                <a:gs pos="100000">
                  <a:srgbClr val="D1C58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24"/>
            <p:cNvSpPr txBox="1"/>
            <p:nvPr/>
          </p:nvSpPr>
          <p:spPr>
            <a:xfrm>
              <a:off x="422869" y="32787"/>
              <a:ext cx="1933484" cy="937573"/>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b="1" lang="es-ES" sz="2500">
                  <a:solidFill>
                    <a:schemeClr val="lt1"/>
                  </a:solidFill>
                  <a:latin typeface="Calibri"/>
                  <a:ea typeface="Calibri"/>
                  <a:cs typeface="Calibri"/>
                  <a:sym typeface="Calibri"/>
                </a:rPr>
                <a:t>RETURN ON ASSETS (ROA)</a:t>
              </a:r>
              <a:endParaRPr/>
            </a:p>
          </p:txBody>
        </p:sp>
        <p:sp>
          <p:nvSpPr>
            <p:cNvPr id="1384" name="Google Shape;1384;p124"/>
            <p:cNvSpPr/>
            <p:nvPr/>
          </p:nvSpPr>
          <p:spPr>
            <a:xfrm>
              <a:off x="592882" y="999529"/>
              <a:ext cx="188490" cy="744035"/>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385" name="Google Shape;1385;p124"/>
            <p:cNvSpPr/>
            <p:nvPr/>
          </p:nvSpPr>
          <p:spPr>
            <a:xfrm>
              <a:off x="781372" y="1245609"/>
              <a:ext cx="2179580" cy="995911"/>
            </a:xfrm>
            <a:prstGeom prst="roundRect">
              <a:avLst>
                <a:gd fmla="val 10000" name="adj"/>
              </a:avLst>
            </a:prstGeom>
            <a:solidFill>
              <a:schemeClr val="lt1">
                <a:alpha val="89803"/>
              </a:schemeClr>
            </a:solidFill>
            <a:ln cap="flat" cmpd="sng" w="9525">
              <a:solidFill>
                <a:schemeClr val="accent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24"/>
            <p:cNvSpPr txBox="1"/>
            <p:nvPr/>
          </p:nvSpPr>
          <p:spPr>
            <a:xfrm>
              <a:off x="810541" y="1274778"/>
              <a:ext cx="2121242" cy="937573"/>
            </a:xfrm>
            <a:prstGeom prst="rect">
              <a:avLst/>
            </a:prstGeom>
            <a:noFill/>
            <a:ln>
              <a:noFill/>
            </a:ln>
          </p:spPr>
          <p:txBody>
            <a:bodyPr anchorCtr="0" anchor="ctr" bIns="27925" lIns="41900" spcFirstLastPara="1" rIns="41900" wrap="square" tIns="27925">
              <a:noAutofit/>
            </a:bodyPr>
            <a:lstStyle/>
            <a:p>
              <a:pPr indent="0" lvl="0" marL="0" marR="0" rtl="0" algn="ctr">
                <a:lnSpc>
                  <a:spcPct val="90000"/>
                </a:lnSpc>
                <a:spcBef>
                  <a:spcPts val="0"/>
                </a:spcBef>
                <a:spcAft>
                  <a:spcPts val="0"/>
                </a:spcAft>
                <a:buNone/>
              </a:pPr>
              <a:r>
                <a:rPr lang="es-ES" sz="2200">
                  <a:solidFill>
                    <a:schemeClr val="dk1"/>
                  </a:solidFill>
                  <a:latin typeface="Calibri"/>
                  <a:ea typeface="Calibri"/>
                  <a:cs typeface="Calibri"/>
                  <a:sym typeface="Calibri"/>
                </a:rPr>
                <a:t>Profit/Asset</a:t>
              </a:r>
              <a:endParaRPr sz="2200">
                <a:solidFill>
                  <a:schemeClr val="dk1"/>
                </a:solidFill>
                <a:latin typeface="Calibri"/>
                <a:ea typeface="Calibri"/>
                <a:cs typeface="Calibri"/>
                <a:sym typeface="Calibri"/>
              </a:endParaRPr>
            </a:p>
          </p:txBody>
        </p:sp>
        <p:sp>
          <p:nvSpPr>
            <p:cNvPr id="1387" name="Google Shape;1387;p124"/>
            <p:cNvSpPr/>
            <p:nvPr/>
          </p:nvSpPr>
          <p:spPr>
            <a:xfrm>
              <a:off x="592882" y="999529"/>
              <a:ext cx="199182" cy="199182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388" name="Google Shape;1388;p124"/>
            <p:cNvSpPr/>
            <p:nvPr/>
          </p:nvSpPr>
          <p:spPr>
            <a:xfrm>
              <a:off x="792064" y="2493396"/>
              <a:ext cx="2131696" cy="995911"/>
            </a:xfrm>
            <a:prstGeom prst="roundRect">
              <a:avLst>
                <a:gd fmla="val 10000" name="adj"/>
              </a:avLst>
            </a:prstGeom>
            <a:solidFill>
              <a:schemeClr val="lt1">
                <a:alpha val="89803"/>
              </a:schemeClr>
            </a:solidFill>
            <a:ln cap="flat" cmpd="sng" w="9525">
              <a:solidFill>
                <a:srgbClr val="D3C09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24"/>
            <p:cNvSpPr txBox="1"/>
            <p:nvPr/>
          </p:nvSpPr>
          <p:spPr>
            <a:xfrm>
              <a:off x="821233" y="2522565"/>
              <a:ext cx="2073358" cy="937573"/>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None/>
              </a:pPr>
              <a:r>
                <a:rPr lang="es-ES" sz="1800">
                  <a:solidFill>
                    <a:schemeClr val="dk1"/>
                  </a:solidFill>
                  <a:latin typeface="Calibri"/>
                  <a:ea typeface="Calibri"/>
                  <a:cs typeface="Calibri"/>
                  <a:sym typeface="Calibri"/>
                </a:rPr>
                <a:t>Is it profitable?</a:t>
              </a:r>
              <a:endParaRPr/>
            </a:p>
            <a:p>
              <a:pPr indent="0" lvl="0" marL="0" marR="0" rtl="0" algn="ctr">
                <a:lnSpc>
                  <a:spcPct val="90000"/>
                </a:lnSpc>
                <a:spcBef>
                  <a:spcPts val="630"/>
                </a:spcBef>
                <a:spcAft>
                  <a:spcPts val="0"/>
                </a:spcAft>
                <a:buNone/>
              </a:pPr>
              <a:r>
                <a:rPr lang="es-ES" sz="1800">
                  <a:solidFill>
                    <a:schemeClr val="dk1"/>
                  </a:solidFill>
                  <a:latin typeface="Calibri"/>
                  <a:ea typeface="Calibri"/>
                  <a:cs typeface="Calibri"/>
                  <a:sym typeface="Calibri"/>
                </a:rPr>
                <a:t>Is it worth it?</a:t>
              </a:r>
              <a:endParaRPr/>
            </a:p>
          </p:txBody>
        </p:sp>
        <p:sp>
          <p:nvSpPr>
            <p:cNvPr id="1390" name="Google Shape;1390;p124"/>
            <p:cNvSpPr/>
            <p:nvPr/>
          </p:nvSpPr>
          <p:spPr>
            <a:xfrm>
              <a:off x="592882" y="999529"/>
              <a:ext cx="199182" cy="292003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391" name="Google Shape;1391;p124"/>
            <p:cNvSpPr/>
            <p:nvPr/>
          </p:nvSpPr>
          <p:spPr>
            <a:xfrm>
              <a:off x="792064" y="3738286"/>
              <a:ext cx="2786177" cy="362551"/>
            </a:xfrm>
            <a:prstGeom prst="roundRect">
              <a:avLst>
                <a:gd fmla="val 10000" name="adj"/>
              </a:avLst>
            </a:prstGeom>
            <a:solidFill>
              <a:schemeClr val="lt1">
                <a:alpha val="89803"/>
              </a:schemeClr>
            </a:solidFill>
            <a:ln cap="flat" cmpd="sng" w="9525">
              <a:solidFill>
                <a:srgbClr val="D8BCA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24"/>
            <p:cNvSpPr txBox="1"/>
            <p:nvPr/>
          </p:nvSpPr>
          <p:spPr>
            <a:xfrm>
              <a:off x="802683" y="3748905"/>
              <a:ext cx="2764939" cy="341313"/>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s-ES" sz="1600">
                  <a:solidFill>
                    <a:schemeClr val="dk1"/>
                  </a:solidFill>
                  <a:latin typeface="Calibri"/>
                  <a:ea typeface="Calibri"/>
                  <a:cs typeface="Calibri"/>
                  <a:sym typeface="Calibri"/>
                </a:rPr>
                <a:t>ROA = Profit margin x Rotation</a:t>
              </a:r>
              <a:endParaRPr sz="1600">
                <a:solidFill>
                  <a:schemeClr val="dk1"/>
                </a:solidFill>
                <a:latin typeface="Calibri"/>
                <a:ea typeface="Calibri"/>
                <a:cs typeface="Calibri"/>
                <a:sym typeface="Calibri"/>
              </a:endParaRPr>
            </a:p>
          </p:txBody>
        </p:sp>
        <p:sp>
          <p:nvSpPr>
            <p:cNvPr id="1393" name="Google Shape;1393;p124"/>
            <p:cNvSpPr/>
            <p:nvPr/>
          </p:nvSpPr>
          <p:spPr>
            <a:xfrm>
              <a:off x="3677833" y="3618"/>
              <a:ext cx="1991822" cy="995911"/>
            </a:xfrm>
            <a:prstGeom prst="roundRect">
              <a:avLst>
                <a:gd fmla="val 10000" name="adj"/>
              </a:avLst>
            </a:prstGeom>
            <a:gradFill>
              <a:gsLst>
                <a:gs pos="0">
                  <a:srgbClr val="AF8080"/>
                </a:gs>
                <a:gs pos="80000">
                  <a:srgbClr val="E6A8A8"/>
                </a:gs>
                <a:gs pos="100000">
                  <a:srgbClr val="E8A7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24"/>
            <p:cNvSpPr txBox="1"/>
            <p:nvPr/>
          </p:nvSpPr>
          <p:spPr>
            <a:xfrm>
              <a:off x="3707002" y="32787"/>
              <a:ext cx="1933484" cy="937573"/>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b="1" lang="es-ES" sz="2500">
                  <a:solidFill>
                    <a:schemeClr val="lt1"/>
                  </a:solidFill>
                  <a:latin typeface="Calibri"/>
                  <a:ea typeface="Calibri"/>
                  <a:cs typeface="Calibri"/>
                  <a:sym typeface="Calibri"/>
                </a:rPr>
                <a:t>RETURN ON EQUITY (ROE)</a:t>
              </a:r>
              <a:endParaRPr/>
            </a:p>
          </p:txBody>
        </p:sp>
        <p:sp>
          <p:nvSpPr>
            <p:cNvPr id="1395" name="Google Shape;1395;p124"/>
            <p:cNvSpPr/>
            <p:nvPr/>
          </p:nvSpPr>
          <p:spPr>
            <a:xfrm>
              <a:off x="3877015" y="999529"/>
              <a:ext cx="199182" cy="746933"/>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396" name="Google Shape;1396;p124"/>
            <p:cNvSpPr/>
            <p:nvPr/>
          </p:nvSpPr>
          <p:spPr>
            <a:xfrm>
              <a:off x="4076198" y="1248507"/>
              <a:ext cx="2105085" cy="995911"/>
            </a:xfrm>
            <a:prstGeom prst="roundRect">
              <a:avLst>
                <a:gd fmla="val 10000" name="adj"/>
              </a:avLst>
            </a:prstGeom>
            <a:solidFill>
              <a:schemeClr val="lt1">
                <a:alpha val="89803"/>
              </a:schemeClr>
            </a:solidFill>
            <a:ln cap="flat" cmpd="sng" w="9525">
              <a:solidFill>
                <a:srgbClr val="DEBAA8"/>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24"/>
            <p:cNvSpPr txBox="1"/>
            <p:nvPr/>
          </p:nvSpPr>
          <p:spPr>
            <a:xfrm>
              <a:off x="4105367" y="1277676"/>
              <a:ext cx="2046747" cy="937573"/>
            </a:xfrm>
            <a:prstGeom prst="rect">
              <a:avLst/>
            </a:prstGeom>
            <a:noFill/>
            <a:ln>
              <a:noFill/>
            </a:ln>
          </p:spPr>
          <p:txBody>
            <a:bodyPr anchorCtr="0" anchor="ctr" bIns="30475" lIns="45700" spcFirstLastPara="1" rIns="45700" wrap="square" tIns="30475">
              <a:noAutofit/>
            </a:bodyPr>
            <a:lstStyle/>
            <a:p>
              <a:pPr indent="0" lvl="0" marL="0" marR="0" rtl="0" algn="ctr">
                <a:lnSpc>
                  <a:spcPct val="90000"/>
                </a:lnSpc>
                <a:spcBef>
                  <a:spcPts val="0"/>
                </a:spcBef>
                <a:spcAft>
                  <a:spcPts val="0"/>
                </a:spcAft>
                <a:buNone/>
              </a:pPr>
              <a:r>
                <a:rPr lang="es-ES" sz="2400">
                  <a:solidFill>
                    <a:schemeClr val="dk1"/>
                  </a:solidFill>
                  <a:latin typeface="Calibri"/>
                  <a:ea typeface="Calibri"/>
                  <a:cs typeface="Calibri"/>
                  <a:sym typeface="Calibri"/>
                </a:rPr>
                <a:t>Profit/Capital</a:t>
              </a:r>
              <a:endParaRPr/>
            </a:p>
          </p:txBody>
        </p:sp>
        <p:sp>
          <p:nvSpPr>
            <p:cNvPr id="1398" name="Google Shape;1398;p124"/>
            <p:cNvSpPr/>
            <p:nvPr/>
          </p:nvSpPr>
          <p:spPr>
            <a:xfrm>
              <a:off x="3877015" y="999529"/>
              <a:ext cx="199182" cy="199182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399" name="Google Shape;1399;p124"/>
            <p:cNvSpPr/>
            <p:nvPr/>
          </p:nvSpPr>
          <p:spPr>
            <a:xfrm>
              <a:off x="4076198" y="2493396"/>
              <a:ext cx="2105085" cy="995911"/>
            </a:xfrm>
            <a:prstGeom prst="roundRect">
              <a:avLst>
                <a:gd fmla="val 10000" name="adj"/>
              </a:avLst>
            </a:prstGeom>
            <a:solidFill>
              <a:schemeClr val="lt1">
                <a:alpha val="89803"/>
              </a:schemeClr>
            </a:solidFill>
            <a:ln cap="flat" cmpd="sng" w="9525">
              <a:solidFill>
                <a:srgbClr val="E3B7AF"/>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24"/>
            <p:cNvSpPr txBox="1"/>
            <p:nvPr/>
          </p:nvSpPr>
          <p:spPr>
            <a:xfrm>
              <a:off x="4105367" y="2522565"/>
              <a:ext cx="2046747" cy="937573"/>
            </a:xfrm>
            <a:prstGeom prst="rect">
              <a:avLst/>
            </a:prstGeom>
            <a:noFill/>
            <a:ln>
              <a:noFill/>
            </a:ln>
          </p:spPr>
          <p:txBody>
            <a:bodyPr anchorCtr="0" anchor="ctr" bIns="22850" lIns="34275" spcFirstLastPara="1" rIns="34275" wrap="square" tIns="22850">
              <a:noAutofit/>
            </a:bodyPr>
            <a:lstStyle/>
            <a:p>
              <a:pPr indent="0" lvl="0" marL="0" marR="0" rtl="0" algn="ctr">
                <a:lnSpc>
                  <a:spcPct val="90000"/>
                </a:lnSpc>
                <a:spcBef>
                  <a:spcPts val="0"/>
                </a:spcBef>
                <a:spcAft>
                  <a:spcPts val="0"/>
                </a:spcAft>
                <a:buNone/>
              </a:pPr>
              <a:r>
                <a:rPr lang="es-ES" sz="1800">
                  <a:solidFill>
                    <a:schemeClr val="dk1"/>
                  </a:solidFill>
                  <a:latin typeface="Calibri"/>
                  <a:ea typeface="Calibri"/>
                  <a:cs typeface="Calibri"/>
                  <a:sym typeface="Calibri"/>
                </a:rPr>
                <a:t>Do I have the financial capacity to do so?</a:t>
              </a:r>
              <a:endParaRPr sz="1800">
                <a:solidFill>
                  <a:schemeClr val="dk1"/>
                </a:solidFill>
                <a:latin typeface="Calibri"/>
                <a:ea typeface="Calibri"/>
                <a:cs typeface="Calibri"/>
                <a:sym typeface="Calibri"/>
              </a:endParaRPr>
            </a:p>
          </p:txBody>
        </p:sp>
        <p:sp>
          <p:nvSpPr>
            <p:cNvPr id="1401" name="Google Shape;1401;p124"/>
            <p:cNvSpPr/>
            <p:nvPr/>
          </p:nvSpPr>
          <p:spPr>
            <a:xfrm>
              <a:off x="3877015" y="999529"/>
              <a:ext cx="284145" cy="2867024"/>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1402" name="Google Shape;1402;p124"/>
            <p:cNvSpPr/>
            <p:nvPr/>
          </p:nvSpPr>
          <p:spPr>
            <a:xfrm>
              <a:off x="4161161" y="3702861"/>
              <a:ext cx="2946925" cy="327385"/>
            </a:xfrm>
            <a:prstGeom prst="roundRect">
              <a:avLst>
                <a:gd fmla="val 10000" name="adj"/>
              </a:avLst>
            </a:prstGeom>
            <a:solidFill>
              <a:schemeClr val="lt1">
                <a:alpha val="89803"/>
              </a:schemeClr>
            </a:solidFill>
            <a:ln cap="flat" cmpd="sng" w="9525">
              <a:solidFill>
                <a:srgbClr val="E7B6B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24"/>
            <p:cNvSpPr txBox="1"/>
            <p:nvPr/>
          </p:nvSpPr>
          <p:spPr>
            <a:xfrm>
              <a:off x="4170750" y="3712450"/>
              <a:ext cx="2927747" cy="308207"/>
            </a:xfrm>
            <a:prstGeom prst="rect">
              <a:avLst/>
            </a:prstGeom>
            <a:noFill/>
            <a:ln>
              <a:noFill/>
            </a:ln>
          </p:spPr>
          <p:txBody>
            <a:bodyPr anchorCtr="0" anchor="ctr" bIns="20300" lIns="30475" spcFirstLastPara="1" rIns="30475" wrap="square" tIns="20300">
              <a:noAutofit/>
            </a:bodyPr>
            <a:lstStyle/>
            <a:p>
              <a:pPr indent="0" lvl="0" marL="0" marR="0" rtl="0" algn="ctr">
                <a:lnSpc>
                  <a:spcPct val="90000"/>
                </a:lnSpc>
                <a:spcBef>
                  <a:spcPts val="0"/>
                </a:spcBef>
                <a:spcAft>
                  <a:spcPts val="0"/>
                </a:spcAft>
                <a:buNone/>
              </a:pPr>
              <a:r>
                <a:rPr lang="es-ES" sz="1600">
                  <a:solidFill>
                    <a:schemeClr val="dk1"/>
                  </a:solidFill>
                  <a:latin typeface="Calibri"/>
                  <a:ea typeface="Calibri"/>
                  <a:cs typeface="Calibri"/>
                  <a:sym typeface="Calibri"/>
                </a:rPr>
                <a:t>ROE=ROA x financial appeceament</a:t>
              </a:r>
              <a:endParaRPr sz="1600">
                <a:solidFill>
                  <a:schemeClr val="dk1"/>
                </a:solidFill>
                <a:latin typeface="Calibri"/>
                <a:ea typeface="Calibri"/>
                <a:cs typeface="Calibri"/>
                <a:sym typeface="Calibri"/>
              </a:endParaRPr>
            </a:p>
          </p:txBody>
        </p:sp>
      </p:gr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7" name="Shape 1407"/>
        <p:cNvGrpSpPr/>
        <p:nvPr/>
      </p:nvGrpSpPr>
      <p:grpSpPr>
        <a:xfrm>
          <a:off x="0" y="0"/>
          <a:ext cx="0" cy="0"/>
          <a:chOff x="0" y="0"/>
          <a:chExt cx="0" cy="0"/>
        </a:xfrm>
      </p:grpSpPr>
      <p:sp>
        <p:nvSpPr>
          <p:cNvPr id="1408" name="Google Shape;1408;p125"/>
          <p:cNvSpPr txBox="1"/>
          <p:nvPr>
            <p:ph type="title"/>
          </p:nvPr>
        </p:nvSpPr>
        <p:spPr>
          <a:xfrm>
            <a:off x="535187" y="332656"/>
            <a:ext cx="7886836" cy="504056"/>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BREAK-EVEN POINT</a:t>
            </a:r>
            <a:endParaRPr sz="2600">
              <a:solidFill>
                <a:schemeClr val="dk1"/>
              </a:solidFill>
              <a:latin typeface="Calibri"/>
              <a:ea typeface="Calibri"/>
              <a:cs typeface="Calibri"/>
              <a:sym typeface="Calibri"/>
            </a:endParaRPr>
          </a:p>
        </p:txBody>
      </p:sp>
      <p:grpSp>
        <p:nvGrpSpPr>
          <p:cNvPr id="1409" name="Google Shape;1409;p125"/>
          <p:cNvGrpSpPr/>
          <p:nvPr/>
        </p:nvGrpSpPr>
        <p:grpSpPr>
          <a:xfrm>
            <a:off x="4003136" y="1268760"/>
            <a:ext cx="3369974" cy="3744415"/>
            <a:chOff x="1015312" y="0"/>
            <a:chExt cx="3369974" cy="3744415"/>
          </a:xfrm>
        </p:grpSpPr>
        <p:sp>
          <p:nvSpPr>
            <p:cNvPr id="1410" name="Google Shape;1410;p125"/>
            <p:cNvSpPr/>
            <p:nvPr/>
          </p:nvSpPr>
          <p:spPr>
            <a:xfrm>
              <a:off x="1052756" y="0"/>
              <a:ext cx="1347989" cy="748883"/>
            </a:xfrm>
            <a:prstGeom prst="roundRect">
              <a:avLst>
                <a:gd fmla="val 10000" name="adj"/>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25"/>
            <p:cNvSpPr txBox="1"/>
            <p:nvPr/>
          </p:nvSpPr>
          <p:spPr>
            <a:xfrm>
              <a:off x="1074690" y="21934"/>
              <a:ext cx="1304121" cy="70501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s-ES" sz="2300">
                  <a:solidFill>
                    <a:schemeClr val="lt1"/>
                  </a:solidFill>
                  <a:latin typeface="Calibri"/>
                  <a:ea typeface="Calibri"/>
                  <a:cs typeface="Calibri"/>
                  <a:sym typeface="Calibri"/>
                </a:rPr>
                <a:t>Income</a:t>
              </a:r>
              <a:endParaRPr sz="2300">
                <a:solidFill>
                  <a:schemeClr val="lt1"/>
                </a:solidFill>
                <a:latin typeface="Calibri"/>
                <a:ea typeface="Calibri"/>
                <a:cs typeface="Calibri"/>
                <a:sym typeface="Calibri"/>
              </a:endParaRPr>
            </a:p>
          </p:txBody>
        </p:sp>
        <p:sp>
          <p:nvSpPr>
            <p:cNvPr id="1412" name="Google Shape;1412;p125"/>
            <p:cNvSpPr/>
            <p:nvPr/>
          </p:nvSpPr>
          <p:spPr>
            <a:xfrm>
              <a:off x="2999853" y="0"/>
              <a:ext cx="1347989" cy="748883"/>
            </a:xfrm>
            <a:prstGeom prst="roundRect">
              <a:avLst>
                <a:gd fmla="val 10000" name="adj"/>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25"/>
            <p:cNvSpPr txBox="1"/>
            <p:nvPr/>
          </p:nvSpPr>
          <p:spPr>
            <a:xfrm>
              <a:off x="3021787" y="21934"/>
              <a:ext cx="1304121" cy="705015"/>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s-ES" sz="2300">
                  <a:solidFill>
                    <a:schemeClr val="lt1"/>
                  </a:solidFill>
                  <a:latin typeface="Calibri"/>
                  <a:ea typeface="Calibri"/>
                  <a:cs typeface="Calibri"/>
                  <a:sym typeface="Calibri"/>
                </a:rPr>
                <a:t>Expenses</a:t>
              </a:r>
              <a:endParaRPr/>
            </a:p>
          </p:txBody>
        </p:sp>
        <p:sp>
          <p:nvSpPr>
            <p:cNvPr id="1414" name="Google Shape;1414;p125"/>
            <p:cNvSpPr/>
            <p:nvPr/>
          </p:nvSpPr>
          <p:spPr>
            <a:xfrm>
              <a:off x="2419468" y="3182753"/>
              <a:ext cx="561662" cy="561662"/>
            </a:xfrm>
            <a:prstGeom prst="triangle">
              <a:avLst>
                <a:gd fmla="val 50000" name="adj"/>
              </a:avLst>
            </a:prstGeom>
            <a:solidFill>
              <a:srgbClr val="F3E6E1">
                <a:alpha val="89803"/>
              </a:srgbClr>
            </a:solidFill>
            <a:ln cap="flat" cmpd="sng" w="9525">
              <a:solidFill>
                <a:srgbClr val="F3E6E1">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25"/>
            <p:cNvSpPr/>
            <p:nvPr/>
          </p:nvSpPr>
          <p:spPr>
            <a:xfrm>
              <a:off x="1015312" y="2947604"/>
              <a:ext cx="3369974" cy="227660"/>
            </a:xfrm>
            <a:prstGeom prst="rect">
              <a:avLst/>
            </a:prstGeom>
            <a:solidFill>
              <a:srgbClr val="F5E5E5">
                <a:alpha val="89803"/>
              </a:srgbClr>
            </a:solidFill>
            <a:ln cap="flat" cmpd="sng" w="9525">
              <a:solidFill>
                <a:srgbClr val="F5E5E5">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25"/>
            <p:cNvSpPr/>
            <p:nvPr/>
          </p:nvSpPr>
          <p:spPr>
            <a:xfrm>
              <a:off x="2999853" y="1962073"/>
              <a:ext cx="1347989" cy="958570"/>
            </a:xfrm>
            <a:prstGeom prst="roundRect">
              <a:avLst>
                <a:gd fmla="val 16667"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25"/>
            <p:cNvSpPr txBox="1"/>
            <p:nvPr/>
          </p:nvSpPr>
          <p:spPr>
            <a:xfrm>
              <a:off x="3046647" y="2008867"/>
              <a:ext cx="1254401" cy="86498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s-ES" sz="2300">
                  <a:solidFill>
                    <a:schemeClr val="dk1"/>
                  </a:solidFill>
                  <a:latin typeface="Calibri"/>
                  <a:ea typeface="Calibri"/>
                  <a:cs typeface="Calibri"/>
                  <a:sym typeface="Calibri"/>
                </a:rPr>
                <a:t>Variable costs </a:t>
              </a:r>
              <a:endParaRPr/>
            </a:p>
          </p:txBody>
        </p:sp>
        <p:sp>
          <p:nvSpPr>
            <p:cNvPr id="1418" name="Google Shape;1418;p125"/>
            <p:cNvSpPr/>
            <p:nvPr/>
          </p:nvSpPr>
          <p:spPr>
            <a:xfrm>
              <a:off x="2999853" y="958570"/>
              <a:ext cx="1347989" cy="958570"/>
            </a:xfrm>
            <a:prstGeom prst="roundRect">
              <a:avLst>
                <a:gd fmla="val 16667" name="adj"/>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25"/>
            <p:cNvSpPr txBox="1"/>
            <p:nvPr/>
          </p:nvSpPr>
          <p:spPr>
            <a:xfrm>
              <a:off x="3046647" y="1005364"/>
              <a:ext cx="1254401" cy="86498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s-ES" sz="2300">
                  <a:solidFill>
                    <a:schemeClr val="dk1"/>
                  </a:solidFill>
                  <a:latin typeface="Calibri"/>
                  <a:ea typeface="Calibri"/>
                  <a:cs typeface="Calibri"/>
                  <a:sym typeface="Calibri"/>
                </a:rPr>
                <a:t>Fixed costs</a:t>
              </a:r>
              <a:endParaRPr sz="2300">
                <a:solidFill>
                  <a:schemeClr val="dk1"/>
                </a:solidFill>
                <a:latin typeface="Calibri"/>
                <a:ea typeface="Calibri"/>
                <a:cs typeface="Calibri"/>
                <a:sym typeface="Calibri"/>
              </a:endParaRPr>
            </a:p>
          </p:txBody>
        </p:sp>
        <p:sp>
          <p:nvSpPr>
            <p:cNvPr id="1420" name="Google Shape;1420;p125"/>
            <p:cNvSpPr/>
            <p:nvPr/>
          </p:nvSpPr>
          <p:spPr>
            <a:xfrm>
              <a:off x="1052756" y="1962073"/>
              <a:ext cx="1347989" cy="958570"/>
            </a:xfrm>
            <a:prstGeom prst="roundRect">
              <a:avLst>
                <a:gd fmla="val 16667" name="adj"/>
              </a:avLst>
            </a:prstGeom>
            <a:gradFill>
              <a:gsLst>
                <a:gs pos="0">
                  <a:srgbClr val="FCF0BE"/>
                </a:gs>
                <a:gs pos="35000">
                  <a:srgbClr val="FDF7D0"/>
                </a:gs>
                <a:gs pos="100000">
                  <a:srgbClr val="FEFAEC"/>
                </a:gs>
              </a:gsLst>
              <a:lin ang="16200000" scaled="0"/>
            </a:gradFill>
            <a:ln cap="flat" cmpd="sng" w="9525">
              <a:solidFill>
                <a:srgbClr val="CAC09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25"/>
            <p:cNvSpPr txBox="1"/>
            <p:nvPr/>
          </p:nvSpPr>
          <p:spPr>
            <a:xfrm>
              <a:off x="1099550" y="2008867"/>
              <a:ext cx="1254401" cy="86498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s-ES" sz="2300">
                  <a:solidFill>
                    <a:schemeClr val="dk1"/>
                  </a:solidFill>
                  <a:latin typeface="Calibri"/>
                  <a:ea typeface="Calibri"/>
                  <a:cs typeface="Calibri"/>
                  <a:sym typeface="Calibri"/>
                </a:rPr>
                <a:t>Services provided</a:t>
              </a:r>
              <a:endParaRPr sz="2300">
                <a:solidFill>
                  <a:schemeClr val="dk1"/>
                </a:solidFill>
                <a:latin typeface="Calibri"/>
                <a:ea typeface="Calibri"/>
                <a:cs typeface="Calibri"/>
                <a:sym typeface="Calibri"/>
              </a:endParaRPr>
            </a:p>
          </p:txBody>
        </p:sp>
        <p:sp>
          <p:nvSpPr>
            <p:cNvPr id="1422" name="Google Shape;1422;p125"/>
            <p:cNvSpPr/>
            <p:nvPr/>
          </p:nvSpPr>
          <p:spPr>
            <a:xfrm>
              <a:off x="1052756" y="958570"/>
              <a:ext cx="1347989" cy="958570"/>
            </a:xfrm>
            <a:prstGeom prst="roundRect">
              <a:avLst>
                <a:gd fmla="val 16667" name="adj"/>
              </a:avLst>
            </a:prstGeom>
            <a:gradFill>
              <a:gsLst>
                <a:gs pos="0">
                  <a:srgbClr val="FCF0BE"/>
                </a:gs>
                <a:gs pos="35000">
                  <a:srgbClr val="FDF7D0"/>
                </a:gs>
                <a:gs pos="100000">
                  <a:srgbClr val="FEFAEC"/>
                </a:gs>
              </a:gsLst>
              <a:lin ang="16200000" scaled="0"/>
            </a:gradFill>
            <a:ln cap="flat" cmpd="sng" w="9525">
              <a:solidFill>
                <a:srgbClr val="CAC09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25"/>
            <p:cNvSpPr txBox="1"/>
            <p:nvPr/>
          </p:nvSpPr>
          <p:spPr>
            <a:xfrm>
              <a:off x="1099550" y="1005364"/>
              <a:ext cx="1254401" cy="864982"/>
            </a:xfrm>
            <a:prstGeom prst="rect">
              <a:avLst/>
            </a:prstGeom>
            <a:noFill/>
            <a:ln>
              <a:noFill/>
            </a:ln>
          </p:spPr>
          <p:txBody>
            <a:bodyPr anchorCtr="0" anchor="ctr" bIns="87625" lIns="87625" spcFirstLastPara="1" rIns="87625" wrap="square" tIns="87625">
              <a:noAutofit/>
            </a:bodyPr>
            <a:lstStyle/>
            <a:p>
              <a:pPr indent="0" lvl="0" marL="0" marR="0" rtl="0" algn="ctr">
                <a:lnSpc>
                  <a:spcPct val="90000"/>
                </a:lnSpc>
                <a:spcBef>
                  <a:spcPts val="0"/>
                </a:spcBef>
                <a:spcAft>
                  <a:spcPts val="0"/>
                </a:spcAft>
                <a:buNone/>
              </a:pPr>
              <a:r>
                <a:rPr lang="es-ES" sz="2300">
                  <a:solidFill>
                    <a:schemeClr val="dk1"/>
                  </a:solidFill>
                  <a:latin typeface="Calibri"/>
                  <a:ea typeface="Calibri"/>
                  <a:cs typeface="Calibri"/>
                  <a:sym typeface="Calibri"/>
                </a:rPr>
                <a:t>Sales</a:t>
              </a:r>
              <a:endParaRPr/>
            </a:p>
          </p:txBody>
        </p:sp>
      </p:grpSp>
      <p:sp>
        <p:nvSpPr>
          <p:cNvPr id="1424" name="Google Shape;1424;p125"/>
          <p:cNvSpPr txBox="1"/>
          <p:nvPr/>
        </p:nvSpPr>
        <p:spPr>
          <a:xfrm>
            <a:off x="535187" y="4221088"/>
            <a:ext cx="2902841" cy="646331"/>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From that moment on, the company will have BENEFITS</a:t>
            </a:r>
            <a:endParaRPr sz="1800">
              <a:solidFill>
                <a:schemeClr val="lt1"/>
              </a:solidFill>
              <a:latin typeface="Calibri"/>
              <a:ea typeface="Calibri"/>
              <a:cs typeface="Calibri"/>
              <a:sym typeface="Calibri"/>
            </a:endParaRPr>
          </a:p>
        </p:txBody>
      </p:sp>
      <p:sp>
        <p:nvSpPr>
          <p:cNvPr id="1425" name="Google Shape;1425;p125"/>
          <p:cNvSpPr txBox="1"/>
          <p:nvPr/>
        </p:nvSpPr>
        <p:spPr>
          <a:xfrm>
            <a:off x="683568" y="1052736"/>
            <a:ext cx="259228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Calibri"/>
                <a:ea typeface="Calibri"/>
                <a:cs typeface="Calibri"/>
                <a:sym typeface="Calibri"/>
              </a:rPr>
              <a:t>These are the sales needed to cover the costs</a:t>
            </a:r>
            <a:endParaRPr sz="180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sp>
        <p:nvSpPr>
          <p:cNvPr id="1430" name="Google Shape;1430;p126"/>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BREAK-EVEN POINT</a:t>
            </a:r>
            <a:endParaRPr sz="2600">
              <a:solidFill>
                <a:srgbClr val="FF6600"/>
              </a:solidFill>
              <a:latin typeface="Calibri"/>
              <a:ea typeface="Calibri"/>
              <a:cs typeface="Calibri"/>
              <a:sym typeface="Calibri"/>
            </a:endParaRPr>
          </a:p>
        </p:txBody>
      </p:sp>
      <p:pic>
        <p:nvPicPr>
          <p:cNvPr id="1431" name="Google Shape;1431;p126"/>
          <p:cNvPicPr preferRelativeResize="0"/>
          <p:nvPr/>
        </p:nvPicPr>
        <p:blipFill rotWithShape="1">
          <a:blip r:embed="rId4">
            <a:alphaModFix/>
          </a:blip>
          <a:srcRect b="0" l="0" r="0" t="0"/>
          <a:stretch/>
        </p:blipFill>
        <p:spPr>
          <a:xfrm>
            <a:off x="1524381" y="1048047"/>
            <a:ext cx="6095238" cy="4761905"/>
          </a:xfrm>
          <a:prstGeom prst="rect">
            <a:avLst/>
          </a:prstGeom>
          <a:noFill/>
          <a:ln>
            <a:noFill/>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5" name="Shape 1435"/>
        <p:cNvGrpSpPr/>
        <p:nvPr/>
      </p:nvGrpSpPr>
      <p:grpSpPr>
        <a:xfrm>
          <a:off x="0" y="0"/>
          <a:ext cx="0" cy="0"/>
          <a:chOff x="0" y="0"/>
          <a:chExt cx="0" cy="0"/>
        </a:xfrm>
      </p:grpSpPr>
      <p:sp>
        <p:nvSpPr>
          <p:cNvPr id="1436" name="Google Shape;1436;p127"/>
          <p:cNvSpPr/>
          <p:nvPr/>
        </p:nvSpPr>
        <p:spPr>
          <a:xfrm>
            <a:off x="339971" y="1196752"/>
            <a:ext cx="5240141" cy="104644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000">
                <a:solidFill>
                  <a:schemeClr val="accent1"/>
                </a:solidFill>
                <a:latin typeface="Calibri"/>
                <a:ea typeface="Calibri"/>
                <a:cs typeface="Calibri"/>
                <a:sym typeface="Calibri"/>
              </a:rPr>
              <a:t>Módulo 5: </a:t>
            </a:r>
            <a:endParaRPr/>
          </a:p>
          <a:p>
            <a:pPr indent="0" lvl="0" marL="0" marR="0" rtl="0" algn="l">
              <a:spcBef>
                <a:spcPts val="0"/>
              </a:spcBef>
              <a:spcAft>
                <a:spcPts val="0"/>
              </a:spcAft>
              <a:buNone/>
            </a:pPr>
            <a:r>
              <a:rPr lang="es-ES" sz="3200">
                <a:solidFill>
                  <a:schemeClr val="dk1"/>
                </a:solidFill>
                <a:latin typeface="Calibri"/>
                <a:ea typeface="Calibri"/>
                <a:cs typeface="Calibri"/>
                <a:sym typeface="Calibri"/>
              </a:rPr>
              <a:t>BUSINESS PLAN</a:t>
            </a:r>
            <a:endParaRPr sz="3000">
              <a:solidFill>
                <a:schemeClr val="accent1"/>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128"/>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BUSINESS PLAN</a:t>
            </a:r>
            <a:endParaRPr sz="2600">
              <a:solidFill>
                <a:srgbClr val="FF6600"/>
              </a:solidFill>
              <a:latin typeface="Calibri"/>
              <a:ea typeface="Calibri"/>
              <a:cs typeface="Calibri"/>
              <a:sym typeface="Calibri"/>
            </a:endParaRPr>
          </a:p>
        </p:txBody>
      </p:sp>
      <p:grpSp>
        <p:nvGrpSpPr>
          <p:cNvPr id="1442" name="Google Shape;1442;p128"/>
          <p:cNvGrpSpPr/>
          <p:nvPr/>
        </p:nvGrpSpPr>
        <p:grpSpPr>
          <a:xfrm>
            <a:off x="251520" y="977746"/>
            <a:ext cx="8640958" cy="4084822"/>
            <a:chOff x="0" y="1799"/>
            <a:chExt cx="8640958" cy="4084822"/>
          </a:xfrm>
        </p:grpSpPr>
        <p:sp>
          <p:nvSpPr>
            <p:cNvPr id="1443" name="Google Shape;1443;p128"/>
            <p:cNvSpPr/>
            <p:nvPr/>
          </p:nvSpPr>
          <p:spPr>
            <a:xfrm rot="5400000">
              <a:off x="5719741" y="-2511631"/>
              <a:ext cx="312221" cy="5530213"/>
            </a:xfrm>
            <a:prstGeom prst="round2SameRect">
              <a:avLst>
                <a:gd fmla="val 16667" name="adj1"/>
                <a:gd fmla="val 0" name="adj2"/>
              </a:avLst>
            </a:prstGeom>
            <a:solidFill>
              <a:srgbClr val="EDEADD">
                <a:alpha val="89803"/>
              </a:srgbClr>
            </a:solidFill>
            <a:ln cap="flat" cmpd="sng" w="9525">
              <a:solidFill>
                <a:srgbClr val="EDEADD">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28"/>
            <p:cNvSpPr txBox="1"/>
            <p:nvPr/>
          </p:nvSpPr>
          <p:spPr>
            <a:xfrm>
              <a:off x="3110746" y="112605"/>
              <a:ext cx="55149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What do we want to do?</a:t>
              </a:r>
              <a:endParaRPr/>
            </a:p>
          </p:txBody>
        </p:sp>
        <p:sp>
          <p:nvSpPr>
            <p:cNvPr id="1445" name="Google Shape;1445;p128"/>
            <p:cNvSpPr/>
            <p:nvPr/>
          </p:nvSpPr>
          <p:spPr>
            <a:xfrm>
              <a:off x="0" y="1799"/>
              <a:ext cx="3110745" cy="390276"/>
            </a:xfrm>
            <a:prstGeom prst="roundRect">
              <a:avLst>
                <a:gd fmla="val 16667" name="adj"/>
              </a:avLst>
            </a:prstGeom>
            <a:gradFill>
              <a:gsLst>
                <a:gs pos="0">
                  <a:srgbClr val="9D9569"/>
                </a:gs>
                <a:gs pos="80000">
                  <a:srgbClr val="CEC38A"/>
                </a:gs>
                <a:gs pos="100000">
                  <a:srgbClr val="D1C58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28"/>
            <p:cNvSpPr txBox="1"/>
            <p:nvPr/>
          </p:nvSpPr>
          <p:spPr>
            <a:xfrm>
              <a:off x="19052" y="20851"/>
              <a:ext cx="3072641" cy="352172"/>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1. Business idea</a:t>
              </a:r>
              <a:endParaRPr/>
            </a:p>
          </p:txBody>
        </p:sp>
        <p:sp>
          <p:nvSpPr>
            <p:cNvPr id="1447" name="Google Shape;1447;p128"/>
            <p:cNvSpPr/>
            <p:nvPr/>
          </p:nvSpPr>
          <p:spPr>
            <a:xfrm rot="5400000">
              <a:off x="5719741" y="-2101841"/>
              <a:ext cx="312221" cy="5530213"/>
            </a:xfrm>
            <a:prstGeom prst="round2SameRect">
              <a:avLst>
                <a:gd fmla="val 16667" name="adj1"/>
                <a:gd fmla="val 0" name="adj2"/>
              </a:avLst>
            </a:prstGeom>
            <a:solidFill>
              <a:srgbClr val="EDE8DD">
                <a:alpha val="89803"/>
              </a:srgbClr>
            </a:solidFill>
            <a:ln cap="flat" cmpd="sng" w="9525">
              <a:solidFill>
                <a:srgbClr val="EDE8DD">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28"/>
            <p:cNvSpPr txBox="1"/>
            <p:nvPr/>
          </p:nvSpPr>
          <p:spPr>
            <a:xfrm>
              <a:off x="3110746" y="522395"/>
              <a:ext cx="55149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Who are we going to sell?</a:t>
              </a:r>
              <a:endParaRPr b="0" i="0" sz="1800" u="none" cap="none" strike="noStrike">
                <a:solidFill>
                  <a:schemeClr val="dk1"/>
                </a:solidFill>
                <a:latin typeface="Calibri"/>
                <a:ea typeface="Calibri"/>
                <a:cs typeface="Calibri"/>
                <a:sym typeface="Calibri"/>
              </a:endParaRPr>
            </a:p>
          </p:txBody>
        </p:sp>
        <p:sp>
          <p:nvSpPr>
            <p:cNvPr id="1449" name="Google Shape;1449;p128"/>
            <p:cNvSpPr/>
            <p:nvPr/>
          </p:nvSpPr>
          <p:spPr>
            <a:xfrm>
              <a:off x="0" y="411590"/>
              <a:ext cx="3110745" cy="390276"/>
            </a:xfrm>
            <a:prstGeom prst="roundRect">
              <a:avLst>
                <a:gd fmla="val 16667" name="adj"/>
              </a:avLst>
            </a:prstGeom>
            <a:gradFill>
              <a:gsLst>
                <a:gs pos="0">
                  <a:srgbClr val="9F9069"/>
                </a:gs>
                <a:gs pos="80000">
                  <a:srgbClr val="D2BE8B"/>
                </a:gs>
                <a:gs pos="100000">
                  <a:srgbClr val="D4C08A"/>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28"/>
            <p:cNvSpPr txBox="1"/>
            <p:nvPr/>
          </p:nvSpPr>
          <p:spPr>
            <a:xfrm>
              <a:off x="19052" y="430642"/>
              <a:ext cx="3072641" cy="352172"/>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2. Market</a:t>
              </a:r>
              <a:endParaRPr b="1" sz="2000">
                <a:solidFill>
                  <a:schemeClr val="lt1"/>
                </a:solidFill>
                <a:latin typeface="Calibri"/>
                <a:ea typeface="Calibri"/>
                <a:cs typeface="Calibri"/>
                <a:sym typeface="Calibri"/>
              </a:endParaRPr>
            </a:p>
          </p:txBody>
        </p:sp>
        <p:sp>
          <p:nvSpPr>
            <p:cNvPr id="1451" name="Google Shape;1451;p128"/>
            <p:cNvSpPr/>
            <p:nvPr/>
          </p:nvSpPr>
          <p:spPr>
            <a:xfrm rot="5400000">
              <a:off x="5719741" y="-1692050"/>
              <a:ext cx="312221" cy="5530213"/>
            </a:xfrm>
            <a:prstGeom prst="round2SameRect">
              <a:avLst>
                <a:gd fmla="val 16667" name="adj1"/>
                <a:gd fmla="val 0" name="adj2"/>
              </a:avLst>
            </a:prstGeom>
            <a:solidFill>
              <a:srgbClr val="EFE8DE">
                <a:alpha val="89803"/>
              </a:srgbClr>
            </a:solidFill>
            <a:ln cap="flat" cmpd="sng" w="9525">
              <a:solidFill>
                <a:srgbClr val="EFE8DE">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28"/>
            <p:cNvSpPr txBox="1"/>
            <p:nvPr/>
          </p:nvSpPr>
          <p:spPr>
            <a:xfrm>
              <a:off x="3110746" y="932186"/>
              <a:ext cx="55149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How are we going to sell it?</a:t>
              </a:r>
              <a:endParaRPr b="0" i="0" sz="1800" u="none" cap="none" strike="noStrike">
                <a:solidFill>
                  <a:schemeClr val="dk1"/>
                </a:solidFill>
                <a:latin typeface="Calibri"/>
                <a:ea typeface="Calibri"/>
                <a:cs typeface="Calibri"/>
                <a:sym typeface="Calibri"/>
              </a:endParaRPr>
            </a:p>
          </p:txBody>
        </p:sp>
        <p:sp>
          <p:nvSpPr>
            <p:cNvPr id="1453" name="Google Shape;1453;p128"/>
            <p:cNvSpPr/>
            <p:nvPr/>
          </p:nvSpPr>
          <p:spPr>
            <a:xfrm>
              <a:off x="0" y="821380"/>
              <a:ext cx="3110745" cy="390276"/>
            </a:xfrm>
            <a:prstGeom prst="roundRect">
              <a:avLst>
                <a:gd fmla="val 16667" name="adj"/>
              </a:avLst>
            </a:prstGeom>
            <a:gradFill>
              <a:gsLst>
                <a:gs pos="0">
                  <a:srgbClr val="A28D6E"/>
                </a:gs>
                <a:gs pos="80000">
                  <a:srgbClr val="D4B990"/>
                </a:gs>
                <a:gs pos="100000">
                  <a:srgbClr val="D7BA8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28"/>
            <p:cNvSpPr txBox="1"/>
            <p:nvPr/>
          </p:nvSpPr>
          <p:spPr>
            <a:xfrm>
              <a:off x="19052" y="840432"/>
              <a:ext cx="3072641" cy="352172"/>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3. Marketing</a:t>
              </a:r>
              <a:endParaRPr/>
            </a:p>
          </p:txBody>
        </p:sp>
        <p:sp>
          <p:nvSpPr>
            <p:cNvPr id="1455" name="Google Shape;1455;p128"/>
            <p:cNvSpPr/>
            <p:nvPr/>
          </p:nvSpPr>
          <p:spPr>
            <a:xfrm rot="5400000">
              <a:off x="5719741" y="-1282260"/>
              <a:ext cx="312221" cy="5530213"/>
            </a:xfrm>
            <a:prstGeom prst="round2SameRect">
              <a:avLst>
                <a:gd fmla="val 16667" name="adj1"/>
                <a:gd fmla="val 0" name="adj2"/>
              </a:avLst>
            </a:prstGeom>
            <a:solidFill>
              <a:srgbClr val="F0E8DF">
                <a:alpha val="89803"/>
              </a:srgbClr>
            </a:solidFill>
            <a:ln cap="flat" cmpd="sng" w="9525">
              <a:solidFill>
                <a:srgbClr val="F0E8DF">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28"/>
            <p:cNvSpPr txBox="1"/>
            <p:nvPr/>
          </p:nvSpPr>
          <p:spPr>
            <a:xfrm>
              <a:off x="3110746" y="1341976"/>
              <a:ext cx="55149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Who are our competitors?</a:t>
              </a:r>
              <a:endParaRPr/>
            </a:p>
          </p:txBody>
        </p:sp>
        <p:sp>
          <p:nvSpPr>
            <p:cNvPr id="1457" name="Google Shape;1457;p128"/>
            <p:cNvSpPr/>
            <p:nvPr/>
          </p:nvSpPr>
          <p:spPr>
            <a:xfrm>
              <a:off x="0" y="1231171"/>
              <a:ext cx="3110745" cy="390276"/>
            </a:xfrm>
            <a:prstGeom prst="roundRect">
              <a:avLst>
                <a:gd fmla="val 16667" name="adj"/>
              </a:avLst>
            </a:prstGeom>
            <a:gradFill>
              <a:gsLst>
                <a:gs pos="0">
                  <a:srgbClr val="A58B6F"/>
                </a:gs>
                <a:gs pos="80000">
                  <a:srgbClr val="D7B693"/>
                </a:gs>
                <a:gs pos="100000">
                  <a:srgbClr val="DBB792"/>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28"/>
            <p:cNvSpPr txBox="1"/>
            <p:nvPr/>
          </p:nvSpPr>
          <p:spPr>
            <a:xfrm>
              <a:off x="19052" y="1250223"/>
              <a:ext cx="3072641" cy="352172"/>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4. Environmental analysis</a:t>
              </a:r>
              <a:endParaRPr b="1" sz="2000">
                <a:solidFill>
                  <a:schemeClr val="lt1"/>
                </a:solidFill>
                <a:latin typeface="Calibri"/>
                <a:ea typeface="Calibri"/>
                <a:cs typeface="Calibri"/>
                <a:sym typeface="Calibri"/>
              </a:endParaRPr>
            </a:p>
          </p:txBody>
        </p:sp>
        <p:sp>
          <p:nvSpPr>
            <p:cNvPr id="1459" name="Google Shape;1459;p128"/>
            <p:cNvSpPr/>
            <p:nvPr/>
          </p:nvSpPr>
          <p:spPr>
            <a:xfrm rot="5400000">
              <a:off x="5719741" y="-872469"/>
              <a:ext cx="312221" cy="5530213"/>
            </a:xfrm>
            <a:prstGeom prst="round2SameRect">
              <a:avLst>
                <a:gd fmla="val 16667" name="adj1"/>
                <a:gd fmla="val 0" name="adj2"/>
              </a:avLst>
            </a:prstGeom>
            <a:solidFill>
              <a:srgbClr val="F1E6E0">
                <a:alpha val="89803"/>
              </a:srgbClr>
            </a:solidFill>
            <a:ln cap="flat" cmpd="sng" w="9525">
              <a:solidFill>
                <a:srgbClr val="F1E6E0">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28"/>
            <p:cNvSpPr txBox="1"/>
            <p:nvPr/>
          </p:nvSpPr>
          <p:spPr>
            <a:xfrm>
              <a:off x="3110746" y="1751767"/>
              <a:ext cx="55149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How are we going to produce it?</a:t>
              </a:r>
              <a:endParaRPr b="0" i="0" sz="1800" u="none" cap="none" strike="noStrike">
                <a:solidFill>
                  <a:schemeClr val="dk1"/>
                </a:solidFill>
                <a:latin typeface="Calibri"/>
                <a:ea typeface="Calibri"/>
                <a:cs typeface="Calibri"/>
                <a:sym typeface="Calibri"/>
              </a:endParaRPr>
            </a:p>
          </p:txBody>
        </p:sp>
        <p:sp>
          <p:nvSpPr>
            <p:cNvPr id="1461" name="Google Shape;1461;p128"/>
            <p:cNvSpPr/>
            <p:nvPr/>
          </p:nvSpPr>
          <p:spPr>
            <a:xfrm>
              <a:off x="0" y="1640961"/>
              <a:ext cx="3110745" cy="390276"/>
            </a:xfrm>
            <a:prstGeom prst="roundRect">
              <a:avLst>
                <a:gd fmla="val 16667" name="adj"/>
              </a:avLst>
            </a:prstGeom>
            <a:gradFill>
              <a:gsLst>
                <a:gs pos="0">
                  <a:srgbClr val="A78973"/>
                </a:gs>
                <a:gs pos="80000">
                  <a:srgbClr val="DAB397"/>
                </a:gs>
                <a:gs pos="100000">
                  <a:srgbClr val="DDB496"/>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28"/>
            <p:cNvSpPr txBox="1"/>
            <p:nvPr/>
          </p:nvSpPr>
          <p:spPr>
            <a:xfrm>
              <a:off x="19052" y="1660013"/>
              <a:ext cx="3072641" cy="352172"/>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5. Operations plan</a:t>
              </a:r>
              <a:endParaRPr/>
            </a:p>
          </p:txBody>
        </p:sp>
        <p:sp>
          <p:nvSpPr>
            <p:cNvPr id="1463" name="Google Shape;1463;p128"/>
            <p:cNvSpPr/>
            <p:nvPr/>
          </p:nvSpPr>
          <p:spPr>
            <a:xfrm rot="5400000">
              <a:off x="5714003" y="-364583"/>
              <a:ext cx="312221" cy="5524813"/>
            </a:xfrm>
            <a:prstGeom prst="round2SameRect">
              <a:avLst>
                <a:gd fmla="val 16667" name="adj1"/>
                <a:gd fmla="val 0" name="adj2"/>
              </a:avLst>
            </a:prstGeom>
            <a:solidFill>
              <a:srgbClr val="F2E5E1">
                <a:alpha val="89803"/>
              </a:srgbClr>
            </a:solidFill>
            <a:ln cap="flat" cmpd="sng" w="9525">
              <a:solidFill>
                <a:srgbClr val="F2E5E1">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28"/>
            <p:cNvSpPr txBox="1"/>
            <p:nvPr/>
          </p:nvSpPr>
          <p:spPr>
            <a:xfrm>
              <a:off x="3107708" y="2256953"/>
              <a:ext cx="55095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What and who do we need in our company?</a:t>
              </a:r>
              <a:endParaRPr b="0" i="0" sz="1800" u="none" cap="none" strike="noStrike">
                <a:solidFill>
                  <a:schemeClr val="dk1"/>
                </a:solidFill>
                <a:latin typeface="Calibri"/>
                <a:ea typeface="Calibri"/>
                <a:cs typeface="Calibri"/>
                <a:sym typeface="Calibri"/>
              </a:endParaRPr>
            </a:p>
          </p:txBody>
        </p:sp>
        <p:sp>
          <p:nvSpPr>
            <p:cNvPr id="1465" name="Google Shape;1465;p128"/>
            <p:cNvSpPr/>
            <p:nvPr/>
          </p:nvSpPr>
          <p:spPr>
            <a:xfrm>
              <a:off x="0" y="2050752"/>
              <a:ext cx="3107707" cy="581067"/>
            </a:xfrm>
            <a:prstGeom prst="roundRect">
              <a:avLst>
                <a:gd fmla="val 16667" name="adj"/>
              </a:avLst>
            </a:prstGeom>
            <a:gradFill>
              <a:gsLst>
                <a:gs pos="0">
                  <a:srgbClr val="A88576"/>
                </a:gs>
                <a:gs pos="80000">
                  <a:srgbClr val="DDB09B"/>
                </a:gs>
                <a:gs pos="100000">
                  <a:srgbClr val="DFB09B"/>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28"/>
            <p:cNvSpPr txBox="1"/>
            <p:nvPr/>
          </p:nvSpPr>
          <p:spPr>
            <a:xfrm>
              <a:off x="28365" y="2079117"/>
              <a:ext cx="3050977" cy="524337"/>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6. Organization and resources</a:t>
              </a:r>
              <a:endParaRPr b="1" sz="2000">
                <a:solidFill>
                  <a:schemeClr val="lt1"/>
                </a:solidFill>
                <a:latin typeface="Calibri"/>
                <a:ea typeface="Calibri"/>
                <a:cs typeface="Calibri"/>
                <a:sym typeface="Calibri"/>
              </a:endParaRPr>
            </a:p>
          </p:txBody>
        </p:sp>
        <p:sp>
          <p:nvSpPr>
            <p:cNvPr id="1467" name="Google Shape;1467;p128"/>
            <p:cNvSpPr/>
            <p:nvPr/>
          </p:nvSpPr>
          <p:spPr>
            <a:xfrm rot="5400000">
              <a:off x="5719741" y="137901"/>
              <a:ext cx="312221" cy="5530213"/>
            </a:xfrm>
            <a:prstGeom prst="round2SameRect">
              <a:avLst>
                <a:gd fmla="val 16667" name="adj1"/>
                <a:gd fmla="val 0" name="adj2"/>
              </a:avLst>
            </a:prstGeom>
            <a:solidFill>
              <a:srgbClr val="F3E5E2">
                <a:alpha val="89803"/>
              </a:srgbClr>
            </a:solidFill>
            <a:ln cap="flat" cmpd="sng" w="9525">
              <a:solidFill>
                <a:srgbClr val="F3E5E2">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128"/>
            <p:cNvSpPr txBox="1"/>
            <p:nvPr/>
          </p:nvSpPr>
          <p:spPr>
            <a:xfrm>
              <a:off x="3110746" y="2762138"/>
              <a:ext cx="55149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How much money do we need?</a:t>
              </a:r>
              <a:endParaRPr b="0" i="0" sz="1800" u="none" cap="none" strike="noStrike">
                <a:solidFill>
                  <a:schemeClr val="dk1"/>
                </a:solidFill>
                <a:latin typeface="Calibri"/>
                <a:ea typeface="Calibri"/>
                <a:cs typeface="Calibri"/>
                <a:sym typeface="Calibri"/>
              </a:endParaRPr>
            </a:p>
          </p:txBody>
        </p:sp>
        <p:sp>
          <p:nvSpPr>
            <p:cNvPr id="1469" name="Google Shape;1469;p128"/>
            <p:cNvSpPr/>
            <p:nvPr/>
          </p:nvSpPr>
          <p:spPr>
            <a:xfrm>
              <a:off x="0" y="2651333"/>
              <a:ext cx="3110745" cy="390276"/>
            </a:xfrm>
            <a:prstGeom prst="roundRect">
              <a:avLst>
                <a:gd fmla="val 16667" name="adj"/>
              </a:avLst>
            </a:prstGeom>
            <a:gradFill>
              <a:gsLst>
                <a:gs pos="0">
                  <a:srgbClr val="AA8279"/>
                </a:gs>
                <a:gs pos="80000">
                  <a:srgbClr val="E0AC9F"/>
                </a:gs>
                <a:gs pos="100000">
                  <a:srgbClr val="E2AB9F"/>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28"/>
            <p:cNvSpPr txBox="1"/>
            <p:nvPr/>
          </p:nvSpPr>
          <p:spPr>
            <a:xfrm>
              <a:off x="19052" y="2679922"/>
              <a:ext cx="3072600" cy="352200"/>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7. Financial economic plan</a:t>
              </a:r>
              <a:endParaRPr/>
            </a:p>
          </p:txBody>
        </p:sp>
        <p:sp>
          <p:nvSpPr>
            <p:cNvPr id="1471" name="Google Shape;1471;p128"/>
            <p:cNvSpPr/>
            <p:nvPr/>
          </p:nvSpPr>
          <p:spPr>
            <a:xfrm rot="5400000">
              <a:off x="5719741" y="491154"/>
              <a:ext cx="312221" cy="5530213"/>
            </a:xfrm>
            <a:prstGeom prst="round2SameRect">
              <a:avLst>
                <a:gd fmla="val 16667" name="adj1"/>
                <a:gd fmla="val 0" name="adj2"/>
              </a:avLst>
            </a:prstGeom>
            <a:solidFill>
              <a:srgbClr val="F4E4E4">
                <a:alpha val="89803"/>
              </a:srgbClr>
            </a:solidFill>
            <a:ln cap="flat" cmpd="sng" w="9525">
              <a:solidFill>
                <a:srgbClr val="F4E4E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28"/>
            <p:cNvSpPr txBox="1"/>
            <p:nvPr/>
          </p:nvSpPr>
          <p:spPr>
            <a:xfrm>
              <a:off x="3110746" y="3115391"/>
              <a:ext cx="55149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Where can we get the money?</a:t>
              </a:r>
              <a:endParaRPr b="0" i="0" sz="1800" u="none" cap="none" strike="noStrike">
                <a:solidFill>
                  <a:schemeClr val="dk1"/>
                </a:solidFill>
                <a:latin typeface="Calibri"/>
                <a:ea typeface="Calibri"/>
                <a:cs typeface="Calibri"/>
                <a:sym typeface="Calibri"/>
              </a:endParaRPr>
            </a:p>
          </p:txBody>
        </p:sp>
        <p:sp>
          <p:nvSpPr>
            <p:cNvPr id="1473" name="Google Shape;1473;p128"/>
            <p:cNvSpPr/>
            <p:nvPr/>
          </p:nvSpPr>
          <p:spPr>
            <a:xfrm>
              <a:off x="0" y="3061123"/>
              <a:ext cx="3110745" cy="390276"/>
            </a:xfrm>
            <a:prstGeom prst="roundRect">
              <a:avLst>
                <a:gd fmla="val 16667" name="adj"/>
              </a:avLst>
            </a:prstGeom>
            <a:gradFill>
              <a:gsLst>
                <a:gs pos="0">
                  <a:srgbClr val="AC817C"/>
                </a:gs>
                <a:gs pos="80000">
                  <a:srgbClr val="E3AAA3"/>
                </a:gs>
                <a:gs pos="100000">
                  <a:srgbClr val="E5A8A3"/>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28"/>
            <p:cNvSpPr txBox="1"/>
            <p:nvPr/>
          </p:nvSpPr>
          <p:spPr>
            <a:xfrm>
              <a:off x="19052" y="3080175"/>
              <a:ext cx="3072641" cy="352172"/>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8. Sources of funding</a:t>
              </a:r>
              <a:endParaRPr b="1" sz="2000">
                <a:solidFill>
                  <a:schemeClr val="lt1"/>
                </a:solidFill>
                <a:latin typeface="Calibri"/>
                <a:ea typeface="Calibri"/>
                <a:cs typeface="Calibri"/>
                <a:sym typeface="Calibri"/>
              </a:endParaRPr>
            </a:p>
          </p:txBody>
        </p:sp>
        <p:sp>
          <p:nvSpPr>
            <p:cNvPr id="1475" name="Google Shape;1475;p128"/>
            <p:cNvSpPr/>
            <p:nvPr/>
          </p:nvSpPr>
          <p:spPr>
            <a:xfrm rot="5400000">
              <a:off x="5714003" y="1016361"/>
              <a:ext cx="312221" cy="5524813"/>
            </a:xfrm>
            <a:prstGeom prst="round2SameRect">
              <a:avLst>
                <a:gd fmla="val 16667" name="adj1"/>
                <a:gd fmla="val 0" name="adj2"/>
              </a:avLst>
            </a:prstGeom>
            <a:solidFill>
              <a:srgbClr val="F5E5E5">
                <a:alpha val="89803"/>
              </a:srgbClr>
            </a:solidFill>
            <a:ln cap="flat" cmpd="sng" w="9525">
              <a:solidFill>
                <a:srgbClr val="F5E5E5">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28"/>
            <p:cNvSpPr txBox="1"/>
            <p:nvPr/>
          </p:nvSpPr>
          <p:spPr>
            <a:xfrm>
              <a:off x="3107708" y="3637898"/>
              <a:ext cx="5509572" cy="281739"/>
            </a:xfrm>
            <a:prstGeom prst="rect">
              <a:avLst/>
            </a:prstGeom>
            <a:noFill/>
            <a:ln>
              <a:noFill/>
            </a:ln>
          </p:spPr>
          <p:txBody>
            <a:bodyPr anchorCtr="0" anchor="ctr" bIns="123825" lIns="247650" spcFirstLastPara="1" rIns="247650" wrap="square" tIns="123825">
              <a:noAutofit/>
            </a:bodyPr>
            <a:lstStyle/>
            <a:p>
              <a:pPr indent="-171450" lvl="1" marL="171450" marR="0" rtl="0" algn="l">
                <a:lnSpc>
                  <a:spcPct val="90000"/>
                </a:lnSpc>
                <a:spcBef>
                  <a:spcPts val="0"/>
                </a:spcBef>
                <a:spcAft>
                  <a:spcPts val="0"/>
                </a:spcAft>
                <a:buClr>
                  <a:schemeClr val="dk1"/>
                </a:buClr>
                <a:buSzPts val="1800"/>
                <a:buFont typeface="Calibri"/>
                <a:buChar char="•"/>
              </a:pPr>
              <a:r>
                <a:rPr b="0" i="0" lang="es-ES" sz="1800" u="none" cap="none" strike="noStrike">
                  <a:solidFill>
                    <a:schemeClr val="dk1"/>
                  </a:solidFill>
                  <a:latin typeface="Calibri"/>
                  <a:ea typeface="Calibri"/>
                  <a:cs typeface="Calibri"/>
                  <a:sym typeface="Calibri"/>
                </a:rPr>
                <a:t>The company starts-up</a:t>
              </a:r>
              <a:endParaRPr/>
            </a:p>
          </p:txBody>
        </p:sp>
        <p:sp>
          <p:nvSpPr>
            <p:cNvPr id="1477" name="Google Shape;1477;p128"/>
            <p:cNvSpPr/>
            <p:nvPr/>
          </p:nvSpPr>
          <p:spPr>
            <a:xfrm>
              <a:off x="0" y="3470913"/>
              <a:ext cx="3107707" cy="615708"/>
            </a:xfrm>
            <a:prstGeom prst="roundRect">
              <a:avLst>
                <a:gd fmla="val 16667" name="adj"/>
              </a:avLst>
            </a:prstGeom>
            <a:gradFill>
              <a:gsLst>
                <a:gs pos="0">
                  <a:srgbClr val="AF8080"/>
                </a:gs>
                <a:gs pos="80000">
                  <a:srgbClr val="E6A8A8"/>
                </a:gs>
                <a:gs pos="100000">
                  <a:srgbClr val="E8A7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28"/>
            <p:cNvSpPr txBox="1"/>
            <p:nvPr/>
          </p:nvSpPr>
          <p:spPr>
            <a:xfrm>
              <a:off x="30056" y="3500969"/>
              <a:ext cx="3047595" cy="555596"/>
            </a:xfrm>
            <a:prstGeom prst="rect">
              <a:avLst/>
            </a:prstGeom>
            <a:noFill/>
            <a:ln>
              <a:noFill/>
            </a:ln>
          </p:spPr>
          <p:txBody>
            <a:bodyPr anchorCtr="0" anchor="ctr" bIns="38100" lIns="76200" spcFirstLastPara="1" rIns="76200" wrap="square" tIns="38100">
              <a:noAutofit/>
            </a:bodyPr>
            <a:lstStyle/>
            <a:p>
              <a:pPr indent="0" lvl="0" marL="0" marR="0" rtl="0" algn="l">
                <a:lnSpc>
                  <a:spcPct val="90000"/>
                </a:lnSpc>
                <a:spcBef>
                  <a:spcPts val="0"/>
                </a:spcBef>
                <a:spcAft>
                  <a:spcPts val="0"/>
                </a:spcAft>
                <a:buNone/>
              </a:pPr>
              <a:r>
                <a:rPr b="1" lang="es-ES" sz="2000">
                  <a:solidFill>
                    <a:schemeClr val="lt1"/>
                  </a:solidFill>
                  <a:latin typeface="Calibri"/>
                  <a:ea typeface="Calibri"/>
                  <a:cs typeface="Calibri"/>
                  <a:sym typeface="Calibri"/>
                </a:rPr>
                <a:t>9. Constitution and legal requirements</a:t>
              </a:r>
              <a:endParaRPr b="1" sz="19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3"/>
          <p:cNvSpPr/>
          <p:nvPr/>
        </p:nvSpPr>
        <p:spPr>
          <a:xfrm>
            <a:off x="609798" y="1268760"/>
            <a:ext cx="7920880" cy="70784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rgbClr val="444444"/>
                </a:solidFill>
                <a:latin typeface="Calibri"/>
                <a:ea typeface="Calibri"/>
                <a:cs typeface="Calibri"/>
                <a:sym typeface="Calibri"/>
              </a:rPr>
              <a:t>The attributes of a product, service or process are identified, in order to consider each one as a source of modification and improvement.</a:t>
            </a:r>
            <a:endParaRPr sz="2000">
              <a:solidFill>
                <a:schemeClr val="dk1"/>
              </a:solidFill>
              <a:latin typeface="Calibri"/>
              <a:ea typeface="Calibri"/>
              <a:cs typeface="Calibri"/>
              <a:sym typeface="Calibri"/>
            </a:endParaRPr>
          </a:p>
        </p:txBody>
      </p:sp>
      <p:sp>
        <p:nvSpPr>
          <p:cNvPr id="218" name="Google Shape;218;p13"/>
          <p:cNvSpPr/>
          <p:nvPr/>
        </p:nvSpPr>
        <p:spPr>
          <a:xfrm>
            <a:off x="603980" y="2437422"/>
            <a:ext cx="7926697"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rgbClr val="444444"/>
                </a:solidFill>
                <a:latin typeface="Calibri"/>
                <a:ea typeface="Calibri"/>
                <a:cs typeface="Calibri"/>
                <a:sym typeface="Calibri"/>
              </a:rPr>
              <a:t>The procedure is:</a:t>
            </a:r>
            <a:endParaRPr/>
          </a:p>
          <a:p>
            <a:pPr indent="0" lvl="0" marL="0" marR="0" rtl="0" algn="just">
              <a:spcBef>
                <a:spcPts val="0"/>
              </a:spcBef>
              <a:spcAft>
                <a:spcPts val="0"/>
              </a:spcAft>
              <a:buNone/>
            </a:pPr>
            <a:r>
              <a:t/>
            </a:r>
            <a:endParaRPr sz="2000">
              <a:solidFill>
                <a:srgbClr val="444444"/>
              </a:solidFill>
              <a:latin typeface="Calibri"/>
              <a:ea typeface="Calibri"/>
              <a:cs typeface="Calibri"/>
              <a:sym typeface="Calibri"/>
            </a:endParaRPr>
          </a:p>
          <a:p>
            <a:pPr indent="-457200" lvl="0" marL="457200" marR="0" rtl="0" algn="just">
              <a:spcBef>
                <a:spcPts val="0"/>
              </a:spcBef>
              <a:spcAft>
                <a:spcPts val="0"/>
              </a:spcAft>
              <a:buClr>
                <a:srgbClr val="444444"/>
              </a:buClr>
              <a:buSzPts val="2000"/>
              <a:buFont typeface="Calibri"/>
              <a:buAutoNum type="arabicPeriod"/>
            </a:pPr>
            <a:r>
              <a:rPr lang="es-ES" sz="2000">
                <a:solidFill>
                  <a:srgbClr val="444444"/>
                </a:solidFill>
                <a:latin typeface="Calibri"/>
                <a:ea typeface="Calibri"/>
                <a:cs typeface="Calibri"/>
                <a:sym typeface="Calibri"/>
              </a:rPr>
              <a:t>Identify the product, service or process to improve or the problem to solve.</a:t>
            </a:r>
            <a:endParaRPr/>
          </a:p>
          <a:p>
            <a:pPr indent="-457200" lvl="0" marL="457200" marR="0" rtl="0" algn="just">
              <a:spcBef>
                <a:spcPts val="0"/>
              </a:spcBef>
              <a:spcAft>
                <a:spcPts val="0"/>
              </a:spcAft>
              <a:buClr>
                <a:srgbClr val="444444"/>
              </a:buClr>
              <a:buSzPts val="2000"/>
              <a:buFont typeface="Calibri"/>
              <a:buAutoNum type="arabicPeriod"/>
            </a:pPr>
            <a:r>
              <a:rPr lang="es-ES" sz="2000">
                <a:solidFill>
                  <a:srgbClr val="444444"/>
                </a:solidFill>
                <a:latin typeface="Calibri"/>
                <a:ea typeface="Calibri"/>
                <a:cs typeface="Calibri"/>
                <a:sym typeface="Calibri"/>
              </a:rPr>
              <a:t>Analyze it and make a list of as many attributes as possible.</a:t>
            </a:r>
            <a:endParaRPr/>
          </a:p>
          <a:p>
            <a:pPr indent="-457200" lvl="0" marL="457200" marR="0" rtl="0" algn="just">
              <a:spcBef>
                <a:spcPts val="0"/>
              </a:spcBef>
              <a:spcAft>
                <a:spcPts val="0"/>
              </a:spcAft>
              <a:buClr>
                <a:srgbClr val="444444"/>
              </a:buClr>
              <a:buSzPts val="2000"/>
              <a:buFont typeface="Calibri"/>
              <a:buAutoNum type="arabicPeriod"/>
            </a:pPr>
            <a:r>
              <a:rPr lang="es-ES" sz="2000">
                <a:solidFill>
                  <a:srgbClr val="444444"/>
                </a:solidFill>
                <a:latin typeface="Calibri"/>
                <a:ea typeface="Calibri"/>
                <a:cs typeface="Calibri"/>
                <a:sym typeface="Calibri"/>
              </a:rPr>
              <a:t>Select each attribute and think about how to change or improve it. For each attribute a SCAMPER could be made.</a:t>
            </a:r>
            <a:endParaRPr b="0" i="0" sz="2000">
              <a:solidFill>
                <a:srgbClr val="444444"/>
              </a:solidFill>
              <a:latin typeface="Calibri"/>
              <a:ea typeface="Calibri"/>
              <a:cs typeface="Calibri"/>
              <a:sym typeface="Calibri"/>
            </a:endParaRPr>
          </a:p>
        </p:txBody>
      </p:sp>
      <p:sp>
        <p:nvSpPr>
          <p:cNvPr id="219" name="Google Shape;219;p13"/>
          <p:cNvSpPr txBox="1"/>
          <p:nvPr/>
        </p:nvSpPr>
        <p:spPr>
          <a:xfrm>
            <a:off x="603980" y="474788"/>
            <a:ext cx="7926697"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FF6600"/>
              </a:buClr>
              <a:buSzPts val="2600"/>
              <a:buFont typeface="Calibri"/>
              <a:buNone/>
            </a:pPr>
            <a:r>
              <a:rPr lang="es-ES" sz="2600" cap="none">
                <a:solidFill>
                  <a:srgbClr val="FF6600"/>
                </a:solidFill>
                <a:latin typeface="Calibri"/>
                <a:ea typeface="Calibri"/>
                <a:cs typeface="Calibri"/>
                <a:sym typeface="Calibri"/>
              </a:rPr>
              <a:t>B) ATTRIBUTES(CRAWFORD, 1954)</a:t>
            </a:r>
            <a:endParaRPr sz="2600" cap="none">
              <a:solidFill>
                <a:srgbClr val="FF66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683568" y="482831"/>
            <a:ext cx="7848872" cy="628749"/>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C) S.C.A.M.P.E.R. (TECHNIQUE FOR CREATIVE THINKING)</a:t>
            </a:r>
            <a:endParaRPr sz="2600">
              <a:solidFill>
                <a:srgbClr val="FF6600"/>
              </a:solidFill>
              <a:latin typeface="Calibri"/>
              <a:ea typeface="Calibri"/>
              <a:cs typeface="Calibri"/>
              <a:sym typeface="Calibri"/>
            </a:endParaRPr>
          </a:p>
        </p:txBody>
      </p:sp>
      <p:sp>
        <p:nvSpPr>
          <p:cNvPr id="225" name="Google Shape;225;p14"/>
          <p:cNvSpPr/>
          <p:nvPr/>
        </p:nvSpPr>
        <p:spPr>
          <a:xfrm>
            <a:off x="683568" y="1286470"/>
            <a:ext cx="7848872" cy="28622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2000"/>
              <a:buFont typeface="Arial"/>
              <a:buNone/>
            </a:pPr>
            <a:r>
              <a:rPr lang="es-ES" sz="2000">
                <a:solidFill>
                  <a:schemeClr val="dk1"/>
                </a:solidFill>
                <a:latin typeface="Calibri"/>
                <a:ea typeface="Calibri"/>
                <a:cs typeface="Calibri"/>
                <a:sym typeface="Calibri"/>
              </a:rPr>
              <a:t>The name SCAMPER is acronym for seven techniques: </a:t>
            </a:r>
            <a:endParaRPr/>
          </a:p>
          <a:p>
            <a:pPr indent="0" lvl="0" marL="0" marR="0" rtl="0" algn="just">
              <a:spcBef>
                <a:spcPts val="0"/>
              </a:spcBef>
              <a:spcAft>
                <a:spcPts val="0"/>
              </a:spcAft>
              <a:buClr>
                <a:srgbClr val="000000"/>
              </a:buClr>
              <a:buSzPts val="2000"/>
              <a:buFont typeface="Arial"/>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Clr>
                <a:srgbClr val="000000"/>
              </a:buClr>
              <a:buSzPts val="2000"/>
              <a:buFont typeface="Arial"/>
              <a:buNone/>
            </a:pPr>
            <a:r>
              <a:rPr lang="es-ES" sz="2000">
                <a:solidFill>
                  <a:schemeClr val="dk1"/>
                </a:solidFill>
                <a:latin typeface="Calibri"/>
                <a:ea typeface="Calibri"/>
                <a:cs typeface="Calibri"/>
                <a:sym typeface="Calibri"/>
              </a:rPr>
              <a:t>(S) Substitute</a:t>
            </a:r>
            <a:endParaRPr/>
          </a:p>
          <a:p>
            <a:pPr indent="0" lvl="0" marL="0" marR="0" rtl="0" algn="just">
              <a:spcBef>
                <a:spcPts val="0"/>
              </a:spcBef>
              <a:spcAft>
                <a:spcPts val="0"/>
              </a:spcAft>
              <a:buClr>
                <a:srgbClr val="000000"/>
              </a:buClr>
              <a:buSzPts val="2000"/>
              <a:buFont typeface="Arial"/>
              <a:buNone/>
            </a:pPr>
            <a:r>
              <a:rPr lang="es-ES" sz="2000">
                <a:solidFill>
                  <a:schemeClr val="dk1"/>
                </a:solidFill>
                <a:latin typeface="Calibri"/>
                <a:ea typeface="Calibri"/>
                <a:cs typeface="Calibri"/>
                <a:sym typeface="Calibri"/>
              </a:rPr>
              <a:t>(C) Combine</a:t>
            </a:r>
            <a:endParaRPr/>
          </a:p>
          <a:p>
            <a:pPr indent="0" lvl="0" marL="0" marR="0" rtl="0" algn="just">
              <a:spcBef>
                <a:spcPts val="0"/>
              </a:spcBef>
              <a:spcAft>
                <a:spcPts val="0"/>
              </a:spcAft>
              <a:buNone/>
            </a:pPr>
            <a:r>
              <a:rPr lang="es-ES" sz="2000">
                <a:solidFill>
                  <a:schemeClr val="dk1"/>
                </a:solidFill>
                <a:latin typeface="Calibri"/>
                <a:ea typeface="Calibri"/>
                <a:cs typeface="Calibri"/>
                <a:sym typeface="Calibri"/>
              </a:rPr>
              <a:t>(A) Adapt</a:t>
            </a:r>
            <a:endParaRPr/>
          </a:p>
          <a:p>
            <a:pPr indent="0" lvl="0" marL="0" marR="0" rtl="0" algn="just">
              <a:spcBef>
                <a:spcPts val="0"/>
              </a:spcBef>
              <a:spcAft>
                <a:spcPts val="0"/>
              </a:spcAft>
              <a:buNone/>
            </a:pPr>
            <a:r>
              <a:rPr lang="es-ES" sz="2000">
                <a:solidFill>
                  <a:schemeClr val="dk1"/>
                </a:solidFill>
                <a:latin typeface="Calibri"/>
                <a:ea typeface="Calibri"/>
                <a:cs typeface="Calibri"/>
                <a:sym typeface="Calibri"/>
              </a:rPr>
              <a:t>(M) Modify </a:t>
            </a:r>
            <a:endParaRPr/>
          </a:p>
          <a:p>
            <a:pPr indent="0" lvl="0" marL="0" marR="0" rtl="0" algn="just">
              <a:spcBef>
                <a:spcPts val="0"/>
              </a:spcBef>
              <a:spcAft>
                <a:spcPts val="0"/>
              </a:spcAft>
              <a:buNone/>
            </a:pPr>
            <a:r>
              <a:rPr lang="es-ES" sz="2000">
                <a:solidFill>
                  <a:schemeClr val="dk1"/>
                </a:solidFill>
                <a:latin typeface="Calibri"/>
                <a:ea typeface="Calibri"/>
                <a:cs typeface="Calibri"/>
                <a:sym typeface="Calibri"/>
              </a:rPr>
              <a:t>(P) Put to another use </a:t>
            </a:r>
            <a:endParaRPr/>
          </a:p>
          <a:p>
            <a:pPr indent="0" lvl="0" marL="0" marR="0" rtl="0" algn="just">
              <a:spcBef>
                <a:spcPts val="0"/>
              </a:spcBef>
              <a:spcAft>
                <a:spcPts val="0"/>
              </a:spcAft>
              <a:buNone/>
            </a:pPr>
            <a:r>
              <a:rPr lang="es-ES" sz="2000">
                <a:solidFill>
                  <a:schemeClr val="dk1"/>
                </a:solidFill>
                <a:latin typeface="Calibri"/>
                <a:ea typeface="Calibri"/>
                <a:cs typeface="Calibri"/>
                <a:sym typeface="Calibri"/>
              </a:rPr>
              <a:t>(E) Eliminate </a:t>
            </a:r>
            <a:endParaRPr/>
          </a:p>
          <a:p>
            <a:pPr indent="0" lvl="0" marL="0" marR="0" rtl="0" algn="just">
              <a:spcBef>
                <a:spcPts val="0"/>
              </a:spcBef>
              <a:spcAft>
                <a:spcPts val="0"/>
              </a:spcAft>
              <a:buNone/>
            </a:pPr>
            <a:r>
              <a:rPr lang="es-ES" sz="2000">
                <a:solidFill>
                  <a:schemeClr val="dk1"/>
                </a:solidFill>
                <a:latin typeface="Calibri"/>
                <a:ea typeface="Calibri"/>
                <a:cs typeface="Calibri"/>
                <a:sym typeface="Calibri"/>
              </a:rPr>
              <a:t>(R) Reverse. </a:t>
            </a:r>
            <a:endParaRPr/>
          </a:p>
        </p:txBody>
      </p:sp>
      <p:sp>
        <p:nvSpPr>
          <p:cNvPr id="226" name="Google Shape;226;p14"/>
          <p:cNvSpPr/>
          <p:nvPr/>
        </p:nvSpPr>
        <p:spPr>
          <a:xfrm>
            <a:off x="683568" y="4323642"/>
            <a:ext cx="7848872"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These keywords represent the necessary questions addressed during the creative thinking meeting.</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5"/>
          <p:cNvSpPr txBox="1"/>
          <p:nvPr>
            <p:ph type="title"/>
          </p:nvPr>
        </p:nvSpPr>
        <p:spPr>
          <a:xfrm>
            <a:off x="611560" y="365760"/>
            <a:ext cx="792020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WORKED EXAMPLE OF S.C.A.M.P.E.R.</a:t>
            </a:r>
            <a:endParaRPr sz="2600">
              <a:solidFill>
                <a:srgbClr val="FF6600"/>
              </a:solidFill>
              <a:latin typeface="Calibri"/>
              <a:ea typeface="Calibri"/>
              <a:cs typeface="Calibri"/>
              <a:sym typeface="Calibri"/>
            </a:endParaRPr>
          </a:p>
        </p:txBody>
      </p:sp>
      <p:sp>
        <p:nvSpPr>
          <p:cNvPr id="232" name="Google Shape;232;p15"/>
          <p:cNvSpPr/>
          <p:nvPr/>
        </p:nvSpPr>
        <p:spPr>
          <a:xfrm>
            <a:off x="611560" y="1083311"/>
            <a:ext cx="7920200" cy="461660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2000">
                <a:solidFill>
                  <a:srgbClr val="009EE0"/>
                </a:solidFill>
                <a:latin typeface="Calibri"/>
                <a:ea typeface="Calibri"/>
                <a:cs typeface="Calibri"/>
                <a:sym typeface="Calibri"/>
              </a:rPr>
              <a:t>S</a:t>
            </a:r>
            <a:r>
              <a:rPr lang="es-ES" sz="2000">
                <a:solidFill>
                  <a:srgbClr val="009EE0"/>
                </a:solidFill>
                <a:latin typeface="Calibri"/>
                <a:ea typeface="Calibri"/>
                <a:cs typeface="Calibri"/>
                <a:sym typeface="Calibri"/>
              </a:rPr>
              <a:t>ubstitute:</a:t>
            </a:r>
            <a:r>
              <a:rPr lang="es-ES" sz="1800">
                <a:solidFill>
                  <a:srgbClr val="4B4B4D"/>
                </a:solidFill>
                <a:latin typeface="Calibri"/>
                <a:ea typeface="Calibri"/>
                <a:cs typeface="Calibri"/>
                <a:sym typeface="Calibri"/>
              </a:rPr>
              <a:t> What can be replaced? (e.g., components, materials, people)</a:t>
            </a:r>
            <a:endParaRPr/>
          </a:p>
          <a:p>
            <a:pPr indent="0" lvl="0" marL="1165225" marR="0" rtl="0" algn="just">
              <a:spcBef>
                <a:spcPts val="0"/>
              </a:spcBef>
              <a:spcAft>
                <a:spcPts val="0"/>
              </a:spcAft>
              <a:buNone/>
            </a:pPr>
            <a:r>
              <a:rPr lang="es-ES" sz="1800">
                <a:solidFill>
                  <a:schemeClr val="dk1"/>
                </a:solidFill>
                <a:latin typeface="Calibri"/>
                <a:ea typeface="Calibri"/>
                <a:cs typeface="Calibri"/>
                <a:sym typeface="Calibri"/>
              </a:rPr>
              <a:t>If you make bicycles, you could substitute aluminum for carbon fiber                                         (because of the weight).</a:t>
            </a:r>
            <a:endParaRPr/>
          </a:p>
          <a:p>
            <a:pPr indent="0" lvl="0" marL="0" marR="0" rtl="0" algn="just">
              <a:spcBef>
                <a:spcPts val="0"/>
              </a:spcBef>
              <a:spcAft>
                <a:spcPts val="0"/>
              </a:spcAft>
              <a:buNone/>
            </a:pPr>
            <a:r>
              <a:t/>
            </a:r>
            <a:endParaRPr b="1" sz="1800">
              <a:solidFill>
                <a:srgbClr val="009EE0"/>
              </a:solidFill>
              <a:latin typeface="Calibri"/>
              <a:ea typeface="Calibri"/>
              <a:cs typeface="Calibri"/>
              <a:sym typeface="Calibri"/>
            </a:endParaRPr>
          </a:p>
          <a:p>
            <a:pPr indent="0" lvl="0" marL="0" marR="0" rtl="0" algn="just">
              <a:spcBef>
                <a:spcPts val="0"/>
              </a:spcBef>
              <a:spcAft>
                <a:spcPts val="0"/>
              </a:spcAft>
              <a:buNone/>
            </a:pPr>
            <a:r>
              <a:rPr b="1" lang="es-ES" sz="2000">
                <a:solidFill>
                  <a:srgbClr val="009EE0"/>
                </a:solidFill>
                <a:latin typeface="Calibri"/>
                <a:ea typeface="Calibri"/>
                <a:cs typeface="Calibri"/>
                <a:sym typeface="Calibri"/>
              </a:rPr>
              <a:t>C</a:t>
            </a:r>
            <a:r>
              <a:rPr lang="es-ES" sz="2000">
                <a:solidFill>
                  <a:srgbClr val="009EE0"/>
                </a:solidFill>
                <a:latin typeface="Calibri"/>
                <a:ea typeface="Calibri"/>
                <a:cs typeface="Calibri"/>
                <a:sym typeface="Calibri"/>
              </a:rPr>
              <a:t>ombine:</a:t>
            </a:r>
            <a:r>
              <a:rPr lang="es-ES" sz="1800">
                <a:solidFill>
                  <a:srgbClr val="4B4B4D"/>
                </a:solidFill>
                <a:latin typeface="Calibri"/>
                <a:ea typeface="Calibri"/>
                <a:cs typeface="Calibri"/>
                <a:sym typeface="Calibri"/>
              </a:rPr>
              <a:t> What can be combined? (e.g. other features, devices)</a:t>
            </a:r>
            <a:endParaRPr/>
          </a:p>
          <a:p>
            <a:pPr indent="0" lvl="0" marL="1077913" marR="0" rtl="0" algn="just">
              <a:spcBef>
                <a:spcPts val="0"/>
              </a:spcBef>
              <a:spcAft>
                <a:spcPts val="0"/>
              </a:spcAft>
              <a:buNone/>
            </a:pPr>
            <a:r>
              <a:rPr lang="es-ES" sz="1800">
                <a:solidFill>
                  <a:srgbClr val="4B4B4D"/>
                </a:solidFill>
                <a:latin typeface="Calibri"/>
                <a:ea typeface="Calibri"/>
                <a:cs typeface="Calibri"/>
                <a:sym typeface="Calibri"/>
              </a:rPr>
              <a:t>Smartphones have combined telephone with cameras.</a:t>
            </a:r>
            <a:endParaRPr/>
          </a:p>
          <a:p>
            <a:pPr indent="0" lvl="0" marL="1077913" marR="0" rtl="0" algn="just">
              <a:spcBef>
                <a:spcPts val="0"/>
              </a:spcBef>
              <a:spcAft>
                <a:spcPts val="0"/>
              </a:spcAft>
              <a:buNone/>
            </a:pPr>
            <a:r>
              <a:t/>
            </a:r>
            <a:endParaRPr sz="1800">
              <a:solidFill>
                <a:srgbClr val="4B4B4D"/>
              </a:solidFill>
              <a:latin typeface="Calibri"/>
              <a:ea typeface="Calibri"/>
              <a:cs typeface="Calibri"/>
              <a:sym typeface="Calibri"/>
            </a:endParaRPr>
          </a:p>
          <a:p>
            <a:pPr indent="0" lvl="0" marL="0" marR="0" rtl="0" algn="just">
              <a:spcBef>
                <a:spcPts val="0"/>
              </a:spcBef>
              <a:spcAft>
                <a:spcPts val="0"/>
              </a:spcAft>
              <a:buNone/>
            </a:pPr>
            <a:r>
              <a:rPr b="1" lang="es-ES" sz="2000">
                <a:solidFill>
                  <a:srgbClr val="009EE0"/>
                </a:solidFill>
                <a:latin typeface="Calibri"/>
                <a:ea typeface="Calibri"/>
                <a:cs typeface="Calibri"/>
                <a:sym typeface="Calibri"/>
              </a:rPr>
              <a:t>A</a:t>
            </a:r>
            <a:r>
              <a:rPr lang="es-ES" sz="2000">
                <a:solidFill>
                  <a:srgbClr val="009EE0"/>
                </a:solidFill>
                <a:latin typeface="Calibri"/>
                <a:ea typeface="Calibri"/>
                <a:cs typeface="Calibri"/>
                <a:sym typeface="Calibri"/>
              </a:rPr>
              <a:t>dapt:</a:t>
            </a:r>
            <a:r>
              <a:rPr lang="es-ES" sz="1800">
                <a:solidFill>
                  <a:srgbClr val="4B4B4D"/>
                </a:solidFill>
                <a:latin typeface="Calibri"/>
                <a:ea typeface="Calibri"/>
                <a:cs typeface="Calibri"/>
                <a:sym typeface="Calibri"/>
              </a:rPr>
              <a:t> What can be added? (as new elements or functions)</a:t>
            </a:r>
            <a:endParaRPr/>
          </a:p>
          <a:p>
            <a:pPr indent="0" lvl="0" marL="0" marR="0" rtl="0" algn="just">
              <a:spcBef>
                <a:spcPts val="0"/>
              </a:spcBef>
              <a:spcAft>
                <a:spcPts val="0"/>
              </a:spcAft>
              <a:buNone/>
            </a:pPr>
            <a:r>
              <a:rPr lang="es-ES" sz="1800">
                <a:solidFill>
                  <a:srgbClr val="4B4B4D"/>
                </a:solidFill>
                <a:latin typeface="Calibri"/>
                <a:ea typeface="Calibri"/>
                <a:cs typeface="Calibri"/>
                <a:sym typeface="Calibri"/>
              </a:rPr>
              <a:t>               Now cars have built-in wifi.</a:t>
            </a:r>
            <a:endParaRPr/>
          </a:p>
          <a:p>
            <a:pPr indent="0" lvl="0" marL="0" marR="0" rtl="0" algn="just">
              <a:spcBef>
                <a:spcPts val="0"/>
              </a:spcBef>
              <a:spcAft>
                <a:spcPts val="0"/>
              </a:spcAft>
              <a:buNone/>
            </a:pPr>
            <a:r>
              <a:t/>
            </a:r>
            <a:endParaRPr b="0" i="0" sz="1800" u="none" cap="none" strike="noStrike">
              <a:solidFill>
                <a:srgbClr val="4B4B4D"/>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4B4B4D"/>
              </a:solidFill>
              <a:latin typeface="Calibri"/>
              <a:ea typeface="Calibri"/>
              <a:cs typeface="Calibri"/>
              <a:sym typeface="Calibri"/>
            </a:endParaRPr>
          </a:p>
          <a:p>
            <a:pPr indent="0" lvl="0" marL="0" marR="0" rtl="0" algn="just">
              <a:spcBef>
                <a:spcPts val="0"/>
              </a:spcBef>
              <a:spcAft>
                <a:spcPts val="0"/>
              </a:spcAft>
              <a:buNone/>
            </a:pPr>
            <a:r>
              <a:rPr b="1" lang="es-ES" sz="1800">
                <a:solidFill>
                  <a:srgbClr val="009EE0"/>
                </a:solidFill>
                <a:latin typeface="Calibri"/>
                <a:ea typeface="Calibri"/>
                <a:cs typeface="Calibri"/>
                <a:sym typeface="Calibri"/>
              </a:rPr>
              <a:t>M</a:t>
            </a:r>
            <a:r>
              <a:rPr lang="es-ES" sz="1800">
                <a:solidFill>
                  <a:srgbClr val="009EE0"/>
                </a:solidFill>
                <a:latin typeface="Calibri"/>
                <a:ea typeface="Calibri"/>
                <a:cs typeface="Calibri"/>
                <a:sym typeface="Calibri"/>
              </a:rPr>
              <a:t>odify:</a:t>
            </a:r>
            <a:r>
              <a:rPr lang="es-ES" sz="1800">
                <a:solidFill>
                  <a:srgbClr val="4B4B4D"/>
                </a:solidFill>
                <a:latin typeface="Calibri"/>
                <a:ea typeface="Calibri"/>
                <a:cs typeface="Calibri"/>
                <a:sym typeface="Calibri"/>
              </a:rPr>
              <a:t> What can be modified? (e.g., change the size, shape, color…)</a:t>
            </a:r>
            <a:endParaRPr/>
          </a:p>
          <a:p>
            <a:pPr indent="0" lvl="0" marL="901700" marR="0" rtl="0" algn="just">
              <a:spcBef>
                <a:spcPts val="0"/>
              </a:spcBef>
              <a:spcAft>
                <a:spcPts val="0"/>
              </a:spcAft>
              <a:buNone/>
            </a:pPr>
            <a:r>
              <a:rPr lang="es-ES" sz="1800">
                <a:solidFill>
                  <a:srgbClr val="4B4B4D"/>
                </a:solidFill>
                <a:latin typeface="Calibri"/>
                <a:ea typeface="Calibri"/>
                <a:cs typeface="Calibri"/>
                <a:sym typeface="Calibri"/>
              </a:rPr>
              <a:t>Reduced size sunglasses for babies or young children.</a:t>
            </a:r>
            <a:endParaRPr/>
          </a:p>
          <a:p>
            <a:pPr indent="0" lvl="0" marL="0" marR="0" rtl="0" algn="just">
              <a:spcBef>
                <a:spcPts val="0"/>
              </a:spcBef>
              <a:spcAft>
                <a:spcPts val="0"/>
              </a:spcAft>
              <a:buNone/>
            </a:pPr>
            <a:r>
              <a:t/>
            </a:r>
            <a:endParaRPr sz="1800">
              <a:solidFill>
                <a:srgbClr val="4B4B4D"/>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4B4B4D"/>
              </a:solidFill>
              <a:latin typeface="Calibri"/>
              <a:ea typeface="Calibri"/>
              <a:cs typeface="Calibri"/>
              <a:sym typeface="Calibri"/>
            </a:endParaRPr>
          </a:p>
          <a:p>
            <a:pPr indent="0" lvl="0" marL="0" marR="0" rtl="0" algn="just">
              <a:spcBef>
                <a:spcPts val="0"/>
              </a:spcBef>
              <a:spcAft>
                <a:spcPts val="0"/>
              </a:spcAft>
              <a:buNone/>
            </a:pPr>
            <a:r>
              <a:t/>
            </a:r>
            <a:endParaRPr b="0" i="0" sz="1800" u="none" cap="none" strike="noStrike">
              <a:solidFill>
                <a:srgbClr val="4B4B4D"/>
              </a:solidFill>
              <a:latin typeface="Calibri"/>
              <a:ea typeface="Calibri"/>
              <a:cs typeface="Calibri"/>
              <a:sym typeface="Calibri"/>
            </a:endParaRPr>
          </a:p>
        </p:txBody>
      </p:sp>
      <p:pic>
        <p:nvPicPr>
          <p:cNvPr id="233" name="Google Shape;233;p15"/>
          <p:cNvPicPr preferRelativeResize="0"/>
          <p:nvPr/>
        </p:nvPicPr>
        <p:blipFill rotWithShape="1">
          <a:blip r:embed="rId3">
            <a:alphaModFix/>
          </a:blip>
          <a:srcRect b="0" l="0" r="0" t="0"/>
          <a:stretch/>
        </p:blipFill>
        <p:spPr>
          <a:xfrm>
            <a:off x="752819" y="1420131"/>
            <a:ext cx="662621" cy="499758"/>
          </a:xfrm>
          <a:prstGeom prst="rect">
            <a:avLst/>
          </a:prstGeom>
          <a:noFill/>
          <a:ln>
            <a:noFill/>
          </a:ln>
        </p:spPr>
      </p:pic>
      <p:pic>
        <p:nvPicPr>
          <p:cNvPr id="234" name="Google Shape;234;p15"/>
          <p:cNvPicPr preferRelativeResize="0"/>
          <p:nvPr/>
        </p:nvPicPr>
        <p:blipFill rotWithShape="1">
          <a:blip r:embed="rId3">
            <a:alphaModFix/>
          </a:blip>
          <a:srcRect b="0" l="0" r="0" t="0"/>
          <a:stretch/>
        </p:blipFill>
        <p:spPr>
          <a:xfrm>
            <a:off x="752818" y="2521394"/>
            <a:ext cx="662621" cy="499758"/>
          </a:xfrm>
          <a:prstGeom prst="rect">
            <a:avLst/>
          </a:prstGeom>
          <a:noFill/>
          <a:ln>
            <a:noFill/>
          </a:ln>
        </p:spPr>
      </p:pic>
      <p:pic>
        <p:nvPicPr>
          <p:cNvPr id="235" name="Google Shape;235;p15"/>
          <p:cNvPicPr preferRelativeResize="0"/>
          <p:nvPr/>
        </p:nvPicPr>
        <p:blipFill rotWithShape="1">
          <a:blip r:embed="rId3">
            <a:alphaModFix/>
          </a:blip>
          <a:srcRect b="0" l="0" r="0" t="0"/>
          <a:stretch/>
        </p:blipFill>
        <p:spPr>
          <a:xfrm>
            <a:off x="743904" y="3402223"/>
            <a:ext cx="662621" cy="499758"/>
          </a:xfrm>
          <a:prstGeom prst="rect">
            <a:avLst/>
          </a:prstGeom>
          <a:noFill/>
          <a:ln>
            <a:noFill/>
          </a:ln>
        </p:spPr>
      </p:pic>
      <p:pic>
        <p:nvPicPr>
          <p:cNvPr id="236" name="Google Shape;236;p15"/>
          <p:cNvPicPr preferRelativeResize="0"/>
          <p:nvPr/>
        </p:nvPicPr>
        <p:blipFill rotWithShape="1">
          <a:blip r:embed="rId3">
            <a:alphaModFix/>
          </a:blip>
          <a:srcRect b="0" l="0" r="0" t="0"/>
          <a:stretch/>
        </p:blipFill>
        <p:spPr>
          <a:xfrm>
            <a:off x="734990" y="4503486"/>
            <a:ext cx="671535" cy="52571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p:nvPr/>
        </p:nvSpPr>
        <p:spPr>
          <a:xfrm>
            <a:off x="561455" y="400221"/>
            <a:ext cx="7920880" cy="39087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2000">
                <a:solidFill>
                  <a:srgbClr val="009EE0"/>
                </a:solidFill>
                <a:latin typeface="Calibri"/>
                <a:ea typeface="Calibri"/>
                <a:cs typeface="Calibri"/>
                <a:sym typeface="Calibri"/>
              </a:rPr>
              <a:t>P</a:t>
            </a:r>
            <a:r>
              <a:rPr lang="es-ES" sz="2000">
                <a:solidFill>
                  <a:srgbClr val="009EE0"/>
                </a:solidFill>
                <a:latin typeface="Calibri"/>
                <a:ea typeface="Calibri"/>
                <a:cs typeface="Calibri"/>
                <a:sym typeface="Calibri"/>
              </a:rPr>
              <a:t>ut to another use:</a:t>
            </a:r>
            <a:r>
              <a:rPr lang="es-ES" sz="2000">
                <a:solidFill>
                  <a:srgbClr val="4B4B4D"/>
                </a:solidFill>
                <a:latin typeface="Calibri"/>
                <a:ea typeface="Calibri"/>
                <a:cs typeface="Calibri"/>
                <a:sym typeface="Calibri"/>
              </a:rPr>
              <a:t> Could you put the product to a different use, or use it in another industry?</a:t>
            </a:r>
            <a:endParaRPr/>
          </a:p>
          <a:p>
            <a:pPr indent="0" lvl="0" marL="901700" marR="0" rtl="0" algn="just">
              <a:spcBef>
                <a:spcPts val="0"/>
              </a:spcBef>
              <a:spcAft>
                <a:spcPts val="0"/>
              </a:spcAft>
              <a:buNone/>
            </a:pPr>
            <a:r>
              <a:rPr lang="es-ES" sz="2000">
                <a:solidFill>
                  <a:srgbClr val="4B4B4D"/>
                </a:solidFill>
                <a:latin typeface="Calibri"/>
                <a:ea typeface="Calibri"/>
                <a:cs typeface="Calibri"/>
                <a:sym typeface="Calibri"/>
              </a:rPr>
              <a:t>During the COVID19 pandemic, coffee filters were used as filters in face masks.</a:t>
            </a:r>
            <a:endParaRPr/>
          </a:p>
          <a:p>
            <a:pPr indent="0" lvl="0" marL="901700" marR="0" rtl="0" algn="just">
              <a:spcBef>
                <a:spcPts val="0"/>
              </a:spcBef>
              <a:spcAft>
                <a:spcPts val="0"/>
              </a:spcAft>
              <a:buNone/>
            </a:pPr>
            <a:r>
              <a:t/>
            </a:r>
            <a:endParaRPr sz="2000">
              <a:solidFill>
                <a:srgbClr val="4B4B4D"/>
              </a:solidFill>
              <a:latin typeface="Calibri"/>
              <a:ea typeface="Calibri"/>
              <a:cs typeface="Calibri"/>
              <a:sym typeface="Calibri"/>
            </a:endParaRPr>
          </a:p>
          <a:p>
            <a:pPr indent="0" lvl="0" marL="0" marR="0" rtl="0" algn="just">
              <a:spcBef>
                <a:spcPts val="0"/>
              </a:spcBef>
              <a:spcAft>
                <a:spcPts val="0"/>
              </a:spcAft>
              <a:buNone/>
            </a:pPr>
            <a:r>
              <a:rPr lang="es-ES" sz="2000">
                <a:solidFill>
                  <a:srgbClr val="009EE0"/>
                </a:solidFill>
                <a:latin typeface="Calibri"/>
                <a:ea typeface="Calibri"/>
                <a:cs typeface="Calibri"/>
                <a:sym typeface="Calibri"/>
              </a:rPr>
              <a:t>Eliminate:</a:t>
            </a:r>
            <a:r>
              <a:rPr lang="es-ES" sz="2000">
                <a:solidFill>
                  <a:srgbClr val="4B4B4D"/>
                </a:solidFill>
                <a:latin typeface="Calibri"/>
                <a:ea typeface="Calibri"/>
                <a:cs typeface="Calibri"/>
                <a:sym typeface="Calibri"/>
              </a:rPr>
              <a:t> What can be eliminated or simplified?</a:t>
            </a:r>
            <a:endParaRPr/>
          </a:p>
          <a:p>
            <a:pPr indent="0" lvl="0" marL="1077913" marR="0" rtl="0" algn="just">
              <a:spcBef>
                <a:spcPts val="0"/>
              </a:spcBef>
              <a:spcAft>
                <a:spcPts val="0"/>
              </a:spcAft>
              <a:buNone/>
            </a:pPr>
            <a:r>
              <a:rPr lang="es-ES" sz="2000">
                <a:solidFill>
                  <a:srgbClr val="4B4B4D"/>
                </a:solidFill>
                <a:latin typeface="Calibri"/>
                <a:ea typeface="Calibri"/>
                <a:cs typeface="Calibri"/>
                <a:sym typeface="Calibri"/>
              </a:rPr>
              <a:t>Remove the car lighters to be able to use the space for the charging devices.</a:t>
            </a:r>
            <a:endParaRPr/>
          </a:p>
          <a:p>
            <a:pPr indent="0" lvl="0" marL="1077913"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600"/>
              </a:spcBef>
              <a:spcAft>
                <a:spcPts val="0"/>
              </a:spcAft>
              <a:buNone/>
            </a:pPr>
            <a:r>
              <a:rPr b="1" lang="es-ES" sz="2000">
                <a:solidFill>
                  <a:srgbClr val="009EE0"/>
                </a:solidFill>
                <a:latin typeface="Calibri"/>
                <a:ea typeface="Calibri"/>
                <a:cs typeface="Calibri"/>
                <a:sym typeface="Calibri"/>
              </a:rPr>
              <a:t>R</a:t>
            </a:r>
            <a:r>
              <a:rPr lang="es-ES" sz="2000">
                <a:solidFill>
                  <a:srgbClr val="009EE0"/>
                </a:solidFill>
                <a:latin typeface="Calibri"/>
                <a:ea typeface="Calibri"/>
                <a:cs typeface="Calibri"/>
                <a:sym typeface="Calibri"/>
              </a:rPr>
              <a:t>everse: </a:t>
            </a:r>
            <a:r>
              <a:rPr lang="es-ES" sz="2000">
                <a:solidFill>
                  <a:srgbClr val="4B4B4D"/>
                </a:solidFill>
                <a:latin typeface="Calibri"/>
                <a:ea typeface="Calibri"/>
                <a:cs typeface="Calibri"/>
                <a:sym typeface="Calibri"/>
              </a:rPr>
              <a:t>What can be changed or turned around?</a:t>
            </a:r>
            <a:endParaRPr/>
          </a:p>
          <a:p>
            <a:pPr indent="0" lvl="0" marL="989013" marR="0" rtl="0" algn="just">
              <a:spcBef>
                <a:spcPts val="600"/>
              </a:spcBef>
              <a:spcAft>
                <a:spcPts val="0"/>
              </a:spcAft>
              <a:buNone/>
            </a:pPr>
            <a:r>
              <a:rPr lang="es-ES" sz="2000">
                <a:solidFill>
                  <a:srgbClr val="4B4B4D"/>
                </a:solidFill>
                <a:latin typeface="Calibri"/>
                <a:ea typeface="Calibri"/>
                <a:cs typeface="Calibri"/>
                <a:sym typeface="Calibri"/>
              </a:rPr>
              <a:t>Fast food restaurants rearranged the typical eating-then-pay-to-pay-then-eat model.</a:t>
            </a:r>
            <a:endParaRPr sz="2000">
              <a:solidFill>
                <a:srgbClr val="4B4B4D"/>
              </a:solidFill>
              <a:latin typeface="Calibri"/>
              <a:ea typeface="Calibri"/>
              <a:cs typeface="Calibri"/>
              <a:sym typeface="Calibri"/>
            </a:endParaRPr>
          </a:p>
        </p:txBody>
      </p:sp>
      <p:pic>
        <p:nvPicPr>
          <p:cNvPr id="242" name="Google Shape;242;p16"/>
          <p:cNvPicPr preferRelativeResize="0"/>
          <p:nvPr/>
        </p:nvPicPr>
        <p:blipFill rotWithShape="1">
          <a:blip r:embed="rId3">
            <a:alphaModFix/>
          </a:blip>
          <a:srcRect b="0" l="0" r="0" t="0"/>
          <a:stretch/>
        </p:blipFill>
        <p:spPr>
          <a:xfrm>
            <a:off x="718853" y="2313138"/>
            <a:ext cx="581557" cy="525714"/>
          </a:xfrm>
          <a:prstGeom prst="rect">
            <a:avLst/>
          </a:prstGeom>
          <a:noFill/>
          <a:ln>
            <a:noFill/>
          </a:ln>
        </p:spPr>
      </p:pic>
      <p:pic>
        <p:nvPicPr>
          <p:cNvPr id="243" name="Google Shape;243;p16"/>
          <p:cNvPicPr preferRelativeResize="0"/>
          <p:nvPr/>
        </p:nvPicPr>
        <p:blipFill rotWithShape="1">
          <a:blip r:embed="rId3">
            <a:alphaModFix/>
          </a:blip>
          <a:srcRect b="0" l="0" r="0" t="0"/>
          <a:stretch/>
        </p:blipFill>
        <p:spPr>
          <a:xfrm>
            <a:off x="718852" y="3626987"/>
            <a:ext cx="671535" cy="525714"/>
          </a:xfrm>
          <a:prstGeom prst="rect">
            <a:avLst/>
          </a:prstGeom>
          <a:noFill/>
          <a:ln>
            <a:noFill/>
          </a:ln>
        </p:spPr>
      </p:pic>
      <p:pic>
        <p:nvPicPr>
          <p:cNvPr id="244" name="Google Shape;244;p16"/>
          <p:cNvPicPr preferRelativeResize="0"/>
          <p:nvPr/>
        </p:nvPicPr>
        <p:blipFill rotWithShape="1">
          <a:blip r:embed="rId3">
            <a:alphaModFix/>
          </a:blip>
          <a:srcRect b="0" l="0" r="0" t="0"/>
          <a:stretch/>
        </p:blipFill>
        <p:spPr>
          <a:xfrm>
            <a:off x="718853" y="1086260"/>
            <a:ext cx="671535" cy="5257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WHOM?</a:t>
            </a:r>
            <a:endParaRPr/>
          </a:p>
        </p:txBody>
      </p:sp>
      <p:sp>
        <p:nvSpPr>
          <p:cNvPr id="250" name="Google Shape;250;p17"/>
          <p:cNvSpPr txBox="1"/>
          <p:nvPr>
            <p:ph idx="1" type="body"/>
          </p:nvPr>
        </p:nvSpPr>
        <p:spPr>
          <a:xfrm>
            <a:off x="822960" y="1556792"/>
            <a:ext cx="7520940" cy="312368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Font typeface="Arial"/>
              <a:buChar char="•"/>
            </a:pPr>
            <a:r>
              <a:rPr b="0" lang="es-ES" sz="2000"/>
              <a:t>Age / Sex</a:t>
            </a:r>
            <a:endParaRPr/>
          </a:p>
          <a:p>
            <a:pPr indent="-342900" lvl="0" marL="342900" rtl="0" algn="l">
              <a:spcBef>
                <a:spcPts val="800"/>
              </a:spcBef>
              <a:spcAft>
                <a:spcPts val="0"/>
              </a:spcAft>
              <a:buClr>
                <a:schemeClr val="dk1"/>
              </a:buClr>
              <a:buSzPts val="2000"/>
              <a:buFont typeface="Arial"/>
              <a:buChar char="•"/>
            </a:pPr>
            <a:r>
              <a:rPr b="0" lang="es-ES" sz="2000"/>
              <a:t>Way of life</a:t>
            </a:r>
            <a:endParaRPr/>
          </a:p>
          <a:p>
            <a:pPr indent="-342900" lvl="0" marL="342900" rtl="0" algn="l">
              <a:spcBef>
                <a:spcPts val="800"/>
              </a:spcBef>
              <a:spcAft>
                <a:spcPts val="0"/>
              </a:spcAft>
              <a:buClr>
                <a:schemeClr val="dk1"/>
              </a:buClr>
              <a:buSzPts val="2000"/>
              <a:buFont typeface="Arial"/>
              <a:buChar char="•"/>
            </a:pPr>
            <a:r>
              <a:rPr b="0" lang="es-ES" sz="2000"/>
              <a:t>Leisure / work habits / needs / wants</a:t>
            </a:r>
            <a:endParaRPr/>
          </a:p>
          <a:p>
            <a:pPr indent="-342900" lvl="0" marL="342900" rtl="0" algn="l">
              <a:spcBef>
                <a:spcPts val="800"/>
              </a:spcBef>
              <a:spcAft>
                <a:spcPts val="0"/>
              </a:spcAft>
              <a:buClr>
                <a:schemeClr val="dk1"/>
              </a:buClr>
              <a:buSzPts val="2000"/>
              <a:buFont typeface="Arial"/>
              <a:buChar char="•"/>
            </a:pPr>
            <a:r>
              <a:rPr b="0" lang="es-ES" sz="2000"/>
              <a:t>Purchasing power / education</a:t>
            </a:r>
            <a:endParaRPr/>
          </a:p>
          <a:p>
            <a:pPr indent="-342900" lvl="0" marL="342900" rtl="0" algn="l">
              <a:spcBef>
                <a:spcPts val="800"/>
              </a:spcBef>
              <a:spcAft>
                <a:spcPts val="0"/>
              </a:spcAft>
              <a:buClr>
                <a:schemeClr val="dk1"/>
              </a:buClr>
              <a:buSzPts val="2000"/>
              <a:buFont typeface="Arial"/>
              <a:buChar char="•"/>
            </a:pPr>
            <a:r>
              <a:rPr b="0" lang="es-ES" sz="2000"/>
              <a:t>Product loyalty / brand loyalty</a:t>
            </a:r>
            <a:endParaRPr/>
          </a:p>
          <a:p>
            <a:pPr indent="-342900" lvl="0" marL="342900" rtl="0" algn="l">
              <a:spcBef>
                <a:spcPts val="800"/>
              </a:spcBef>
              <a:spcAft>
                <a:spcPts val="0"/>
              </a:spcAft>
              <a:buClr>
                <a:schemeClr val="dk1"/>
              </a:buClr>
              <a:buSzPts val="2000"/>
              <a:buFont typeface="Arial"/>
              <a:buChar char="•"/>
            </a:pPr>
            <a:r>
              <a:rPr b="0" lang="es-ES" sz="2000"/>
              <a:t>Purpose of purchase</a:t>
            </a:r>
            <a:endParaRPr b="0" sz="2000"/>
          </a:p>
        </p:txBody>
      </p:sp>
      <p:pic>
        <p:nvPicPr>
          <p:cNvPr descr="http://www.readyforventures.com/wp-content/uploads/2012/01/FaRLeGeND-emprendedor.jpg" id="251" name="Google Shape;251;p17"/>
          <p:cNvPicPr preferRelativeResize="0"/>
          <p:nvPr/>
        </p:nvPicPr>
        <p:blipFill rotWithShape="1">
          <a:blip r:embed="rId3">
            <a:alphaModFix/>
          </a:blip>
          <a:srcRect b="0" l="0" r="0" t="0"/>
          <a:stretch/>
        </p:blipFill>
        <p:spPr>
          <a:xfrm>
            <a:off x="6012160" y="358226"/>
            <a:ext cx="2567100" cy="1925325"/>
          </a:xfrm>
          <a:prstGeom prst="rect">
            <a:avLst/>
          </a:prstGeom>
          <a:noFill/>
          <a:ln>
            <a:noFill/>
          </a:ln>
        </p:spPr>
      </p:pic>
      <p:sp>
        <p:nvSpPr>
          <p:cNvPr id="252" name="Google Shape;252;p17"/>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WHEN?</a:t>
            </a:r>
            <a:endParaRPr/>
          </a:p>
        </p:txBody>
      </p:sp>
      <p:sp>
        <p:nvSpPr>
          <p:cNvPr id="258" name="Google Shape;258;p18"/>
          <p:cNvSpPr txBox="1"/>
          <p:nvPr>
            <p:ph idx="1" type="body"/>
          </p:nvPr>
        </p:nvSpPr>
        <p:spPr>
          <a:xfrm>
            <a:off x="822960" y="1556792"/>
            <a:ext cx="7520940" cy="312368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Font typeface="Arial"/>
              <a:buChar char="•"/>
            </a:pPr>
            <a:r>
              <a:rPr b="0" lang="es-ES" sz="2000"/>
              <a:t>Frequency</a:t>
            </a:r>
            <a:endParaRPr/>
          </a:p>
          <a:p>
            <a:pPr indent="-342900" lvl="0" marL="342900" rtl="0" algn="l">
              <a:spcBef>
                <a:spcPts val="800"/>
              </a:spcBef>
              <a:spcAft>
                <a:spcPts val="0"/>
              </a:spcAft>
              <a:buClr>
                <a:schemeClr val="dk1"/>
              </a:buClr>
              <a:buSzPts val="2000"/>
              <a:buFont typeface="Arial"/>
              <a:buChar char="•"/>
            </a:pPr>
            <a:r>
              <a:rPr b="0" lang="es-ES" sz="2000"/>
              <a:t>Seasonality</a:t>
            </a:r>
            <a:endParaRPr/>
          </a:p>
          <a:p>
            <a:pPr indent="-342900" lvl="0" marL="342900" rtl="0" algn="l">
              <a:spcBef>
                <a:spcPts val="800"/>
              </a:spcBef>
              <a:spcAft>
                <a:spcPts val="0"/>
              </a:spcAft>
              <a:buClr>
                <a:schemeClr val="dk1"/>
              </a:buClr>
              <a:buSzPts val="2000"/>
              <a:buFont typeface="Arial"/>
              <a:buChar char="•"/>
            </a:pPr>
            <a:r>
              <a:rPr b="0" lang="es-ES" sz="2000"/>
              <a:t>Regularity</a:t>
            </a:r>
            <a:endParaRPr/>
          </a:p>
          <a:p>
            <a:pPr indent="-342900" lvl="0" marL="342900" rtl="0" algn="l">
              <a:spcBef>
                <a:spcPts val="800"/>
              </a:spcBef>
              <a:spcAft>
                <a:spcPts val="0"/>
              </a:spcAft>
              <a:buClr>
                <a:schemeClr val="dk1"/>
              </a:buClr>
              <a:buSzPts val="2000"/>
              <a:buFont typeface="Arial"/>
              <a:buChar char="•"/>
            </a:pPr>
            <a:r>
              <a:rPr b="0" lang="es-ES" sz="2000"/>
              <a:t>Emergency</a:t>
            </a:r>
            <a:endParaRPr/>
          </a:p>
          <a:p>
            <a:pPr indent="-342900" lvl="0" marL="342900" rtl="0" algn="l">
              <a:spcBef>
                <a:spcPts val="800"/>
              </a:spcBef>
              <a:spcAft>
                <a:spcPts val="0"/>
              </a:spcAft>
              <a:buClr>
                <a:schemeClr val="dk1"/>
              </a:buClr>
              <a:buSzPts val="2000"/>
              <a:buFont typeface="Arial"/>
              <a:buChar char="•"/>
            </a:pPr>
            <a:r>
              <a:rPr b="0" lang="es-ES" sz="2000"/>
              <a:t>Time spent</a:t>
            </a:r>
            <a:endParaRPr/>
          </a:p>
          <a:p>
            <a:pPr indent="-342900" lvl="0" marL="342900" rtl="0" algn="l">
              <a:spcBef>
                <a:spcPts val="800"/>
              </a:spcBef>
              <a:spcAft>
                <a:spcPts val="0"/>
              </a:spcAft>
              <a:buClr>
                <a:schemeClr val="dk1"/>
              </a:buClr>
              <a:buSzPts val="2000"/>
              <a:buFont typeface="Arial"/>
              <a:buChar char="•"/>
            </a:pPr>
            <a:r>
              <a:rPr b="0" lang="es-ES" sz="2000"/>
              <a:t>Product life phase</a:t>
            </a:r>
            <a:endParaRPr b="0" sz="2000"/>
          </a:p>
        </p:txBody>
      </p:sp>
      <p:pic>
        <p:nvPicPr>
          <p:cNvPr descr="http://www.readyforventures.com/wp-content/uploads/2012/01/FaRLeGeND-emprendedor.jpg" id="259" name="Google Shape;259;p18"/>
          <p:cNvPicPr preferRelativeResize="0"/>
          <p:nvPr/>
        </p:nvPicPr>
        <p:blipFill rotWithShape="1">
          <a:blip r:embed="rId3">
            <a:alphaModFix/>
          </a:blip>
          <a:srcRect b="0" l="0" r="0" t="0"/>
          <a:stretch/>
        </p:blipFill>
        <p:spPr>
          <a:xfrm>
            <a:off x="6012160" y="358226"/>
            <a:ext cx="2567100" cy="1925325"/>
          </a:xfrm>
          <a:prstGeom prst="rect">
            <a:avLst/>
          </a:prstGeom>
          <a:noFill/>
          <a:ln>
            <a:noFill/>
          </a:ln>
        </p:spPr>
      </p:pic>
      <p:sp>
        <p:nvSpPr>
          <p:cNvPr id="260" name="Google Shape;260;p18"/>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9"/>
          <p:cNvSpPr txBox="1"/>
          <p:nvPr>
            <p:ph type="title"/>
          </p:nvPr>
        </p:nvSpPr>
        <p:spPr>
          <a:xfrm>
            <a:off x="1058320" y="358226"/>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HOW OFFERING?</a:t>
            </a:r>
            <a:endParaRPr/>
          </a:p>
        </p:txBody>
      </p:sp>
      <p:sp>
        <p:nvSpPr>
          <p:cNvPr id="266" name="Google Shape;266;p19"/>
          <p:cNvSpPr txBox="1"/>
          <p:nvPr>
            <p:ph idx="1" type="body"/>
          </p:nvPr>
        </p:nvSpPr>
        <p:spPr>
          <a:xfrm>
            <a:off x="822960" y="1556792"/>
            <a:ext cx="7520940" cy="312368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Font typeface="Arial"/>
              <a:buChar char="•"/>
            </a:pPr>
            <a:r>
              <a:rPr b="0" lang="es-ES" sz="2000"/>
              <a:t>Packaging</a:t>
            </a:r>
            <a:endParaRPr/>
          </a:p>
          <a:p>
            <a:pPr indent="-342900" lvl="0" marL="342900" rtl="0" algn="l">
              <a:spcBef>
                <a:spcPts val="800"/>
              </a:spcBef>
              <a:spcAft>
                <a:spcPts val="0"/>
              </a:spcAft>
              <a:buClr>
                <a:schemeClr val="dk1"/>
              </a:buClr>
              <a:buSzPts val="2000"/>
              <a:buFont typeface="Arial"/>
              <a:buChar char="•"/>
            </a:pPr>
            <a:r>
              <a:rPr b="0" lang="es-ES" sz="2000"/>
              <a:t>Packing</a:t>
            </a:r>
            <a:endParaRPr/>
          </a:p>
          <a:p>
            <a:pPr indent="-342900" lvl="0" marL="342900" rtl="0" algn="l">
              <a:spcBef>
                <a:spcPts val="800"/>
              </a:spcBef>
              <a:spcAft>
                <a:spcPts val="0"/>
              </a:spcAft>
              <a:buClr>
                <a:schemeClr val="dk1"/>
              </a:buClr>
              <a:buSzPts val="2000"/>
              <a:buFont typeface="Arial"/>
              <a:buChar char="•"/>
            </a:pPr>
            <a:r>
              <a:rPr b="0" lang="es-ES" sz="2000"/>
              <a:t>Alone or together</a:t>
            </a:r>
            <a:endParaRPr/>
          </a:p>
          <a:p>
            <a:pPr indent="-342900" lvl="0" marL="342900" rtl="0" algn="l">
              <a:spcBef>
                <a:spcPts val="800"/>
              </a:spcBef>
              <a:spcAft>
                <a:spcPts val="0"/>
              </a:spcAft>
              <a:buClr>
                <a:schemeClr val="dk1"/>
              </a:buClr>
              <a:buSzPts val="2000"/>
              <a:buFont typeface="Arial"/>
              <a:buChar char="•"/>
            </a:pPr>
            <a:r>
              <a:rPr b="0" lang="es-ES" sz="2000"/>
              <a:t>There is a minimum</a:t>
            </a:r>
            <a:endParaRPr/>
          </a:p>
          <a:p>
            <a:pPr indent="-342900" lvl="0" marL="342900" rtl="0" algn="l">
              <a:spcBef>
                <a:spcPts val="800"/>
              </a:spcBef>
              <a:spcAft>
                <a:spcPts val="0"/>
              </a:spcAft>
              <a:buClr>
                <a:schemeClr val="dk1"/>
              </a:buClr>
              <a:buSzPts val="2000"/>
              <a:buFont typeface="Arial"/>
              <a:buChar char="•"/>
            </a:pPr>
            <a:r>
              <a:rPr b="0" lang="es-ES" sz="2000"/>
              <a:t>Price and promotions</a:t>
            </a:r>
            <a:endParaRPr/>
          </a:p>
          <a:p>
            <a:pPr indent="-342900" lvl="0" marL="342900" rtl="0" algn="l">
              <a:spcBef>
                <a:spcPts val="800"/>
              </a:spcBef>
              <a:spcAft>
                <a:spcPts val="0"/>
              </a:spcAft>
              <a:buClr>
                <a:schemeClr val="dk1"/>
              </a:buClr>
              <a:buSzPts val="2000"/>
              <a:buFont typeface="Arial"/>
              <a:buChar char="•"/>
            </a:pPr>
            <a:r>
              <a:rPr b="0" lang="es-ES" sz="2000"/>
              <a:t>Way to publicize the product</a:t>
            </a:r>
            <a:endParaRPr b="0" sz="2000"/>
          </a:p>
        </p:txBody>
      </p:sp>
      <p:pic>
        <p:nvPicPr>
          <p:cNvPr descr="http://www.readyforventures.com/wp-content/uploads/2012/01/FaRLeGeND-emprendedor.jpg" id="267" name="Google Shape;267;p19"/>
          <p:cNvPicPr preferRelativeResize="0"/>
          <p:nvPr/>
        </p:nvPicPr>
        <p:blipFill rotWithShape="1">
          <a:blip r:embed="rId3">
            <a:alphaModFix/>
          </a:blip>
          <a:srcRect b="0" l="0" r="0" t="0"/>
          <a:stretch/>
        </p:blipFill>
        <p:spPr>
          <a:xfrm>
            <a:off x="6156176" y="375107"/>
            <a:ext cx="2567100" cy="1925325"/>
          </a:xfrm>
          <a:prstGeom prst="rect">
            <a:avLst/>
          </a:prstGeom>
          <a:noFill/>
          <a:ln>
            <a:noFill/>
          </a:ln>
        </p:spPr>
      </p:pic>
      <p:sp>
        <p:nvSpPr>
          <p:cNvPr id="268" name="Google Shape;268;p19"/>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TRAINING PROGRAM MOTIVATION</a:t>
            </a:r>
            <a:endParaRPr sz="2600">
              <a:solidFill>
                <a:srgbClr val="FF6600"/>
              </a:solidFill>
            </a:endParaRPr>
          </a:p>
        </p:txBody>
      </p:sp>
      <p:sp>
        <p:nvSpPr>
          <p:cNvPr id="133" name="Google Shape;133;p2"/>
          <p:cNvSpPr txBox="1"/>
          <p:nvPr>
            <p:ph idx="1" type="body"/>
          </p:nvPr>
        </p:nvSpPr>
        <p:spPr>
          <a:xfrm>
            <a:off x="901248" y="1139773"/>
            <a:ext cx="7520940" cy="2616404"/>
          </a:xfrm>
          <a:prstGeom prst="rect">
            <a:avLst/>
          </a:prstGeom>
          <a:noFill/>
          <a:ln>
            <a:noFill/>
          </a:ln>
        </p:spPr>
        <p:txBody>
          <a:bodyPr anchorCtr="0" anchor="t" bIns="45700" lIns="91425" spcFirstLastPara="1" rIns="91425" wrap="square" tIns="45700">
            <a:normAutofit/>
          </a:bodyPr>
          <a:lstStyle/>
          <a:p>
            <a:pPr indent="0" lvl="2" marL="228600" rtl="0" algn="just">
              <a:lnSpc>
                <a:spcPct val="80000"/>
              </a:lnSpc>
              <a:spcBef>
                <a:spcPts val="0"/>
              </a:spcBef>
              <a:spcAft>
                <a:spcPts val="0"/>
              </a:spcAft>
              <a:buSzPts val="2220"/>
              <a:buNone/>
            </a:pPr>
            <a:r>
              <a:rPr b="0" lang="es-ES" sz="2220"/>
              <a:t>The society, the economy and the business world have changed in recent years.</a:t>
            </a:r>
            <a:endParaRPr sz="1480"/>
          </a:p>
          <a:p>
            <a:pPr indent="-342900" lvl="0" marL="342900" rtl="0" algn="just">
              <a:lnSpc>
                <a:spcPct val="80000"/>
              </a:lnSpc>
              <a:spcBef>
                <a:spcPts val="800"/>
              </a:spcBef>
              <a:spcAft>
                <a:spcPts val="0"/>
              </a:spcAft>
              <a:buClr>
                <a:schemeClr val="dk1"/>
              </a:buClr>
              <a:buSzPts val="1480"/>
              <a:buNone/>
            </a:pPr>
            <a:r>
              <a:t/>
            </a:r>
            <a:endParaRPr sz="1480"/>
          </a:p>
          <a:p>
            <a:pPr indent="0" lvl="2" marL="228600" rtl="0" algn="just">
              <a:lnSpc>
                <a:spcPct val="80000"/>
              </a:lnSpc>
              <a:spcBef>
                <a:spcPts val="300"/>
              </a:spcBef>
              <a:spcAft>
                <a:spcPts val="0"/>
              </a:spcAft>
              <a:buSzPts val="2220"/>
              <a:buNone/>
            </a:pPr>
            <a:r>
              <a:rPr b="0" lang="es-ES" sz="2220"/>
              <a:t>Re-valuation of the social image of the entrepreneur and </a:t>
            </a:r>
            <a:r>
              <a:rPr lang="es-ES" sz="2220"/>
              <a:t> women empowerment.</a:t>
            </a:r>
            <a:endParaRPr sz="1480"/>
          </a:p>
          <a:p>
            <a:pPr indent="0" lvl="2" marL="228600" rtl="0" algn="just">
              <a:lnSpc>
                <a:spcPct val="80000"/>
              </a:lnSpc>
              <a:spcBef>
                <a:spcPts val="300"/>
              </a:spcBef>
              <a:spcAft>
                <a:spcPts val="0"/>
              </a:spcAft>
              <a:buSzPts val="2220"/>
              <a:buNone/>
            </a:pPr>
            <a:r>
              <a:t/>
            </a:r>
            <a:endParaRPr sz="2220"/>
          </a:p>
          <a:p>
            <a:pPr indent="0" lvl="2" marL="228600" rtl="0" algn="just">
              <a:lnSpc>
                <a:spcPct val="80000"/>
              </a:lnSpc>
              <a:spcBef>
                <a:spcPts val="300"/>
              </a:spcBef>
              <a:spcAft>
                <a:spcPts val="0"/>
              </a:spcAft>
              <a:buSzPts val="2220"/>
              <a:buNone/>
            </a:pPr>
            <a:r>
              <a:rPr lang="es-ES" sz="2220"/>
              <a:t>Public effort to create business policies as a mechanism to combat unemployment</a:t>
            </a:r>
            <a:r>
              <a:rPr b="0" lang="es-ES" sz="2220"/>
              <a:t>.</a:t>
            </a:r>
            <a:endParaRPr sz="1480"/>
          </a:p>
          <a:p>
            <a:pPr indent="-164465" lvl="3" marL="457200" rtl="0" algn="just">
              <a:lnSpc>
                <a:spcPct val="80000"/>
              </a:lnSpc>
              <a:spcBef>
                <a:spcPts val="300"/>
              </a:spcBef>
              <a:spcAft>
                <a:spcPts val="0"/>
              </a:spcAft>
              <a:buSzPts val="2220"/>
              <a:buNone/>
            </a:pPr>
            <a:r>
              <a:t/>
            </a:r>
            <a:endParaRPr sz="2220"/>
          </a:p>
          <a:p>
            <a:pPr indent="-342900" lvl="0" marL="342900" rtl="0" algn="just">
              <a:lnSpc>
                <a:spcPct val="80000"/>
              </a:lnSpc>
              <a:spcBef>
                <a:spcPts val="800"/>
              </a:spcBef>
              <a:spcAft>
                <a:spcPts val="0"/>
              </a:spcAft>
              <a:buClr>
                <a:schemeClr val="dk1"/>
              </a:buClr>
              <a:buSzPts val="2220"/>
              <a:buFont typeface="Arial"/>
              <a:buNone/>
            </a:pPr>
            <a:r>
              <a:t/>
            </a:r>
            <a:endParaRPr b="0" sz="2220"/>
          </a:p>
        </p:txBody>
      </p:sp>
      <p:sp>
        <p:nvSpPr>
          <p:cNvPr id="134" name="Google Shape;134;p2"/>
          <p:cNvSpPr txBox="1"/>
          <p:nvPr/>
        </p:nvSpPr>
        <p:spPr>
          <a:xfrm>
            <a:off x="0" y="3865779"/>
            <a:ext cx="9144000" cy="1138773"/>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400">
              <a:solidFill>
                <a:schemeClr val="lt1"/>
              </a:solidFill>
              <a:latin typeface="Calibri"/>
              <a:ea typeface="Calibri"/>
              <a:cs typeface="Calibri"/>
              <a:sym typeface="Calibri"/>
            </a:endParaRPr>
          </a:p>
          <a:p>
            <a:pPr indent="0" lvl="0" marL="0" marR="0" rtl="0" algn="ctr">
              <a:spcBef>
                <a:spcPts val="0"/>
              </a:spcBef>
              <a:spcAft>
                <a:spcPts val="0"/>
              </a:spcAft>
              <a:buNone/>
            </a:pPr>
            <a:r>
              <a:rPr b="1" lang="es-ES" sz="2600">
                <a:solidFill>
                  <a:schemeClr val="lt1"/>
                </a:solidFill>
                <a:latin typeface="Calibri"/>
                <a:ea typeface="Calibri"/>
                <a:cs typeface="Calibri"/>
                <a:sym typeface="Calibri"/>
              </a:rPr>
              <a:t>This Training Program aims to support female entrepreneurs</a:t>
            </a:r>
            <a:endParaRPr b="1" sz="26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800">
              <a:solidFill>
                <a:srgbClr val="EDF4F6"/>
              </a:solidFill>
              <a:latin typeface="Calibri"/>
              <a:ea typeface="Calibri"/>
              <a:cs typeface="Calibri"/>
              <a:sym typeface="Calibri"/>
            </a:endParaRPr>
          </a:p>
        </p:txBody>
      </p:sp>
      <p:sp>
        <p:nvSpPr>
          <p:cNvPr id="135" name="Google Shape;135;p2"/>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pic>
        <p:nvPicPr>
          <p:cNvPr descr="Recorte de pantalla" id="136" name="Google Shape;136;p2"/>
          <p:cNvPicPr preferRelativeResize="0"/>
          <p:nvPr/>
        </p:nvPicPr>
        <p:blipFill rotWithShape="1">
          <a:blip r:embed="rId3">
            <a:alphaModFix/>
          </a:blip>
          <a:srcRect b="0" l="0" r="0" t="0"/>
          <a:stretch/>
        </p:blipFill>
        <p:spPr>
          <a:xfrm>
            <a:off x="6313118" y="3340862"/>
            <a:ext cx="2030782" cy="5249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ph type="title"/>
          </p:nvPr>
        </p:nvSpPr>
        <p:spPr>
          <a:xfrm>
            <a:off x="1058320" y="358226"/>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WHERE OFFERING?</a:t>
            </a:r>
            <a:endParaRPr/>
          </a:p>
        </p:txBody>
      </p:sp>
      <p:sp>
        <p:nvSpPr>
          <p:cNvPr id="274" name="Google Shape;274;p20"/>
          <p:cNvSpPr txBox="1"/>
          <p:nvPr>
            <p:ph idx="1" type="body"/>
          </p:nvPr>
        </p:nvSpPr>
        <p:spPr>
          <a:xfrm>
            <a:off x="827584" y="1844824"/>
            <a:ext cx="7520940" cy="1944216"/>
          </a:xfrm>
          <a:prstGeom prst="rect">
            <a:avLst/>
          </a:prstGeom>
          <a:noFill/>
          <a:ln>
            <a:noFill/>
          </a:ln>
        </p:spPr>
        <p:txBody>
          <a:bodyPr anchorCtr="0" anchor="t" bIns="45700" lIns="91425" spcFirstLastPara="1" rIns="91425" wrap="square" tIns="45700">
            <a:normAutofit/>
          </a:bodyPr>
          <a:lstStyle/>
          <a:p>
            <a:pPr indent="-342900" lvl="0" marL="342900" rtl="0" algn="l">
              <a:lnSpc>
                <a:spcPct val="90000"/>
              </a:lnSpc>
              <a:spcBef>
                <a:spcPts val="0"/>
              </a:spcBef>
              <a:spcAft>
                <a:spcPts val="0"/>
              </a:spcAft>
              <a:buClr>
                <a:schemeClr val="dk1"/>
              </a:buClr>
              <a:buSzPts val="2000"/>
              <a:buFont typeface="Arial"/>
              <a:buChar char="•"/>
            </a:pPr>
            <a:r>
              <a:rPr b="0" lang="es-ES" sz="2000"/>
              <a:t>What place</a:t>
            </a:r>
            <a:endParaRPr/>
          </a:p>
          <a:p>
            <a:pPr indent="-342900" lvl="0" marL="342900" rtl="0" algn="l">
              <a:lnSpc>
                <a:spcPct val="90000"/>
              </a:lnSpc>
              <a:spcBef>
                <a:spcPts val="800"/>
              </a:spcBef>
              <a:spcAft>
                <a:spcPts val="0"/>
              </a:spcAft>
              <a:buClr>
                <a:schemeClr val="dk1"/>
              </a:buClr>
              <a:buSzPts val="2000"/>
              <a:buFont typeface="Arial"/>
              <a:buChar char="•"/>
            </a:pPr>
            <a:r>
              <a:rPr b="0" lang="es-ES" sz="2000"/>
              <a:t>How we do get to the customer</a:t>
            </a:r>
            <a:endParaRPr/>
          </a:p>
          <a:p>
            <a:pPr indent="-342900" lvl="0" marL="342900" rtl="0" algn="l">
              <a:lnSpc>
                <a:spcPct val="90000"/>
              </a:lnSpc>
              <a:spcBef>
                <a:spcPts val="800"/>
              </a:spcBef>
              <a:spcAft>
                <a:spcPts val="0"/>
              </a:spcAft>
              <a:buClr>
                <a:schemeClr val="dk1"/>
              </a:buClr>
              <a:buSzPts val="2000"/>
              <a:buFont typeface="Arial"/>
              <a:buChar char="•"/>
            </a:pPr>
            <a:r>
              <a:rPr b="0" lang="es-ES" sz="2000"/>
              <a:t>Logistical possibilities</a:t>
            </a:r>
            <a:endParaRPr/>
          </a:p>
          <a:p>
            <a:pPr indent="-342900" lvl="0" marL="342900" rtl="0" algn="l">
              <a:lnSpc>
                <a:spcPct val="90000"/>
              </a:lnSpc>
              <a:spcBef>
                <a:spcPts val="800"/>
              </a:spcBef>
              <a:spcAft>
                <a:spcPts val="0"/>
              </a:spcAft>
              <a:buClr>
                <a:schemeClr val="dk1"/>
              </a:buClr>
              <a:buSzPts val="2000"/>
              <a:buFont typeface="Arial"/>
              <a:buChar char="•"/>
            </a:pPr>
            <a:r>
              <a:rPr b="0" lang="es-ES" sz="2000"/>
              <a:t>Synergies possibilities</a:t>
            </a:r>
            <a:endParaRPr/>
          </a:p>
          <a:p>
            <a:pPr indent="-342900" lvl="0" marL="342900" rtl="0" algn="l">
              <a:lnSpc>
                <a:spcPct val="90000"/>
              </a:lnSpc>
              <a:spcBef>
                <a:spcPts val="800"/>
              </a:spcBef>
              <a:spcAft>
                <a:spcPts val="0"/>
              </a:spcAft>
              <a:buClr>
                <a:schemeClr val="dk1"/>
              </a:buClr>
              <a:buSzPts val="2000"/>
              <a:buFont typeface="Arial"/>
              <a:buChar char="•"/>
            </a:pPr>
            <a:r>
              <a:rPr b="0" lang="es-ES" sz="2000"/>
              <a:t>Importance of our company in the market (strategic group)</a:t>
            </a:r>
            <a:endParaRPr b="0" sz="2000"/>
          </a:p>
        </p:txBody>
      </p:sp>
      <p:pic>
        <p:nvPicPr>
          <p:cNvPr descr="http://www.readyforventures.com/wp-content/uploads/2012/01/FaRLeGeND-emprendedor.jpg" id="275" name="Google Shape;275;p20"/>
          <p:cNvPicPr preferRelativeResize="0"/>
          <p:nvPr/>
        </p:nvPicPr>
        <p:blipFill rotWithShape="1">
          <a:blip r:embed="rId3">
            <a:alphaModFix/>
          </a:blip>
          <a:srcRect b="0" l="0" r="0" t="0"/>
          <a:stretch/>
        </p:blipFill>
        <p:spPr>
          <a:xfrm>
            <a:off x="6156176" y="375106"/>
            <a:ext cx="2567100" cy="1925325"/>
          </a:xfrm>
          <a:prstGeom prst="rect">
            <a:avLst/>
          </a:prstGeom>
          <a:noFill/>
          <a:ln>
            <a:noFill/>
          </a:ln>
        </p:spPr>
      </p:pic>
      <p:sp>
        <p:nvSpPr>
          <p:cNvPr id="276" name="Google Shape;276;p20"/>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1"/>
          <p:cNvSpPr txBox="1"/>
          <p:nvPr>
            <p:ph type="title"/>
          </p:nvPr>
        </p:nvSpPr>
        <p:spPr>
          <a:xfrm>
            <a:off x="1058320" y="358226"/>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FIRST ASSESSMENT</a:t>
            </a:r>
            <a:endParaRPr/>
          </a:p>
        </p:txBody>
      </p:sp>
      <p:pic>
        <p:nvPicPr>
          <p:cNvPr descr="http://www.readyforventures.com/wp-content/uploads/2012/01/FaRLeGeND-emprendedor.jpg" id="282" name="Google Shape;282;p21"/>
          <p:cNvPicPr preferRelativeResize="0"/>
          <p:nvPr/>
        </p:nvPicPr>
        <p:blipFill rotWithShape="1">
          <a:blip r:embed="rId3">
            <a:alphaModFix/>
          </a:blip>
          <a:srcRect b="0" l="0" r="0" t="0"/>
          <a:stretch/>
        </p:blipFill>
        <p:spPr>
          <a:xfrm>
            <a:off x="6156176" y="375106"/>
            <a:ext cx="2567100" cy="1925325"/>
          </a:xfrm>
          <a:prstGeom prst="rect">
            <a:avLst/>
          </a:prstGeom>
          <a:noFill/>
          <a:ln>
            <a:noFill/>
          </a:ln>
        </p:spPr>
      </p:pic>
      <p:sp>
        <p:nvSpPr>
          <p:cNvPr id="283" name="Google Shape;283;p21"/>
          <p:cNvSpPr txBox="1"/>
          <p:nvPr/>
        </p:nvSpPr>
        <p:spPr>
          <a:xfrm>
            <a:off x="827584" y="2551132"/>
            <a:ext cx="7895692" cy="187743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ASSESSMENT</a:t>
            </a:r>
            <a:endParaRPr/>
          </a:p>
          <a:p>
            <a:pPr indent="0" lvl="0" marL="442913" marR="0" rtl="0" algn="l">
              <a:lnSpc>
                <a:spcPct val="150000"/>
              </a:lnSpc>
              <a:spcBef>
                <a:spcPts val="0"/>
              </a:spcBef>
              <a:spcAft>
                <a:spcPts val="0"/>
              </a:spcAft>
              <a:buNone/>
            </a:pPr>
            <a:r>
              <a:rPr b="1" lang="es-ES" sz="2000">
                <a:solidFill>
                  <a:schemeClr val="lt1"/>
                </a:solidFill>
                <a:latin typeface="Calibri"/>
                <a:ea typeface="Calibri"/>
                <a:cs typeface="Calibri"/>
                <a:sym typeface="Calibri"/>
              </a:rPr>
              <a:t>Technical</a:t>
            </a:r>
            <a:r>
              <a:rPr lang="es-ES" sz="2000">
                <a:solidFill>
                  <a:schemeClr val="lt1"/>
                </a:solidFill>
                <a:latin typeface="Calibri"/>
                <a:ea typeface="Calibri"/>
                <a:cs typeface="Calibri"/>
                <a:sym typeface="Calibri"/>
              </a:rPr>
              <a:t> viability- Can be done?</a:t>
            </a:r>
            <a:endParaRPr/>
          </a:p>
          <a:p>
            <a:pPr indent="0" lvl="0" marL="442913" marR="0" rtl="0" algn="l">
              <a:lnSpc>
                <a:spcPct val="150000"/>
              </a:lnSpc>
              <a:spcBef>
                <a:spcPts val="0"/>
              </a:spcBef>
              <a:spcAft>
                <a:spcPts val="0"/>
              </a:spcAft>
              <a:buNone/>
            </a:pPr>
            <a:r>
              <a:rPr b="1" lang="es-ES" sz="2000">
                <a:solidFill>
                  <a:schemeClr val="lt1"/>
                </a:solidFill>
                <a:latin typeface="Calibri"/>
                <a:ea typeface="Calibri"/>
                <a:cs typeface="Calibri"/>
                <a:sym typeface="Calibri"/>
              </a:rPr>
              <a:t>Economic </a:t>
            </a:r>
            <a:r>
              <a:rPr lang="es-ES" sz="2000">
                <a:solidFill>
                  <a:schemeClr val="lt1"/>
                </a:solidFill>
                <a:latin typeface="Calibri"/>
                <a:ea typeface="Calibri"/>
                <a:cs typeface="Calibri"/>
                <a:sym typeface="Calibri"/>
              </a:rPr>
              <a:t>viability- Can you earn money?</a:t>
            </a:r>
            <a:endParaRPr/>
          </a:p>
          <a:p>
            <a:pPr indent="0" lvl="0" marL="442913" marR="0" rtl="0" algn="l">
              <a:lnSpc>
                <a:spcPct val="150000"/>
              </a:lnSpc>
              <a:spcBef>
                <a:spcPts val="0"/>
              </a:spcBef>
              <a:spcAft>
                <a:spcPts val="0"/>
              </a:spcAft>
              <a:buNone/>
            </a:pPr>
            <a:r>
              <a:rPr b="1" lang="es-ES" sz="2000">
                <a:solidFill>
                  <a:schemeClr val="lt1"/>
                </a:solidFill>
                <a:latin typeface="Calibri"/>
                <a:ea typeface="Calibri"/>
                <a:cs typeface="Calibri"/>
                <a:sym typeface="Calibri"/>
              </a:rPr>
              <a:t>Financial </a:t>
            </a:r>
            <a:r>
              <a:rPr lang="es-ES" sz="2000">
                <a:solidFill>
                  <a:schemeClr val="lt1"/>
                </a:solidFill>
                <a:latin typeface="Calibri"/>
                <a:ea typeface="Calibri"/>
                <a:cs typeface="Calibri"/>
                <a:sym typeface="Calibri"/>
              </a:rPr>
              <a:t>viability- Is it possible to get the money?</a:t>
            </a:r>
            <a:endParaRPr/>
          </a:p>
        </p:txBody>
      </p:sp>
      <p:sp>
        <p:nvSpPr>
          <p:cNvPr id="284" name="Google Shape;284;p21"/>
          <p:cNvSpPr txBox="1"/>
          <p:nvPr/>
        </p:nvSpPr>
        <p:spPr>
          <a:xfrm>
            <a:off x="827584" y="1522434"/>
            <a:ext cx="37311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accent1"/>
                </a:solidFill>
                <a:latin typeface="Calibri"/>
                <a:ea typeface="Calibri"/>
                <a:cs typeface="Calibri"/>
                <a:sym typeface="Calibri"/>
              </a:rPr>
              <a:t>FROM ALL THIS POINTS,  DERIVE:</a:t>
            </a:r>
            <a:endParaRPr sz="1800">
              <a:solidFill>
                <a:schemeClr val="dk1"/>
              </a:solidFill>
              <a:latin typeface="Calibri"/>
              <a:ea typeface="Calibri"/>
              <a:cs typeface="Calibri"/>
              <a:sym typeface="Calibri"/>
            </a:endParaRPr>
          </a:p>
        </p:txBody>
      </p:sp>
      <p:sp>
        <p:nvSpPr>
          <p:cNvPr id="285" name="Google Shape;285;p21"/>
          <p:cNvSpPr/>
          <p:nvPr/>
        </p:nvSpPr>
        <p:spPr>
          <a:xfrm>
            <a:off x="179512" y="1707100"/>
            <a:ext cx="539123" cy="1793908"/>
          </a:xfrm>
          <a:prstGeom prst="curvedRightArrow">
            <a:avLst>
              <a:gd fmla="val 25000" name="adj1"/>
              <a:gd fmla="val 50000" name="adj2"/>
              <a:gd fmla="val 25000" name="adj3"/>
            </a:avLst>
          </a:prstGeom>
          <a:solidFill>
            <a:schemeClr val="accent1"/>
          </a:solidFill>
          <a:ln cap="flat" cmpd="sng" w="25400">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21"/>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2"/>
          <p:cNvSpPr/>
          <p:nvPr/>
        </p:nvSpPr>
        <p:spPr>
          <a:xfrm>
            <a:off x="622641" y="1307855"/>
            <a:ext cx="7941703" cy="907892"/>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Considering the current pandemic situation, Anne is thinking of setting up a small workshop for the manufacture of surgical masks. Make a first assessment of the project</a:t>
            </a:r>
            <a:endParaRPr sz="1800">
              <a:solidFill>
                <a:schemeClr val="dk1"/>
              </a:solidFill>
              <a:latin typeface="Calibri"/>
              <a:ea typeface="Calibri"/>
              <a:cs typeface="Calibri"/>
              <a:sym typeface="Calibri"/>
            </a:endParaRPr>
          </a:p>
        </p:txBody>
      </p:sp>
      <p:grpSp>
        <p:nvGrpSpPr>
          <p:cNvPr id="292" name="Google Shape;292;p22"/>
          <p:cNvGrpSpPr/>
          <p:nvPr/>
        </p:nvGrpSpPr>
        <p:grpSpPr>
          <a:xfrm>
            <a:off x="498681" y="2804982"/>
            <a:ext cx="1299683" cy="1297742"/>
            <a:chOff x="3392388" y="2458"/>
            <a:chExt cx="1343223" cy="1343223"/>
          </a:xfrm>
        </p:grpSpPr>
        <p:sp>
          <p:nvSpPr>
            <p:cNvPr id="293" name="Google Shape;293;p22"/>
            <p:cNvSpPr/>
            <p:nvPr/>
          </p:nvSpPr>
          <p:spPr>
            <a:xfrm>
              <a:off x="3392388" y="2458"/>
              <a:ext cx="1343223" cy="1343223"/>
            </a:xfrm>
            <a:prstGeom prst="ellipse">
              <a:avLst/>
            </a:prstGeom>
            <a:solidFill>
              <a:schemeClr val="lt1"/>
            </a:solidFill>
            <a:ln cap="flat" cmpd="sng" w="25400">
              <a:solidFill>
                <a:srgbClr val="5D5F4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4" name="Google Shape;294;p22"/>
            <p:cNvSpPr txBox="1"/>
            <p:nvPr/>
          </p:nvSpPr>
          <p:spPr>
            <a:xfrm>
              <a:off x="3589098" y="199168"/>
              <a:ext cx="949803" cy="94980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s-ES" sz="1600">
                  <a:solidFill>
                    <a:schemeClr val="dk1"/>
                  </a:solidFill>
                  <a:latin typeface="Calibri"/>
                  <a:ea typeface="Calibri"/>
                  <a:cs typeface="Calibri"/>
                  <a:sym typeface="Calibri"/>
                </a:rPr>
                <a:t>Technical viability</a:t>
              </a:r>
              <a:endParaRPr sz="1600">
                <a:solidFill>
                  <a:schemeClr val="dk1"/>
                </a:solidFill>
                <a:latin typeface="Calibri"/>
                <a:ea typeface="Calibri"/>
                <a:cs typeface="Calibri"/>
                <a:sym typeface="Calibri"/>
              </a:endParaRPr>
            </a:p>
          </p:txBody>
        </p:sp>
      </p:grpSp>
      <p:pic>
        <p:nvPicPr>
          <p:cNvPr descr="interrogante - Wikcionario, el diccionario libre" id="295" name="Google Shape;295;p22"/>
          <p:cNvPicPr preferRelativeResize="0"/>
          <p:nvPr/>
        </p:nvPicPr>
        <p:blipFill rotWithShape="1">
          <a:blip r:embed="rId3">
            <a:alphaModFix/>
          </a:blip>
          <a:srcRect b="0" l="0" r="0" t="0"/>
          <a:stretch/>
        </p:blipFill>
        <p:spPr>
          <a:xfrm>
            <a:off x="1919929" y="3027227"/>
            <a:ext cx="396867" cy="544370"/>
          </a:xfrm>
          <a:prstGeom prst="rect">
            <a:avLst/>
          </a:prstGeom>
          <a:noFill/>
          <a:ln>
            <a:noFill/>
          </a:ln>
        </p:spPr>
      </p:pic>
      <p:sp>
        <p:nvSpPr>
          <p:cNvPr id="296" name="Google Shape;296;p22"/>
          <p:cNvSpPr/>
          <p:nvPr/>
        </p:nvSpPr>
        <p:spPr>
          <a:xfrm>
            <a:off x="2427550" y="2946648"/>
            <a:ext cx="1791801" cy="564820"/>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Is technology available?</a:t>
            </a:r>
            <a:endParaRPr sz="1800">
              <a:solidFill>
                <a:schemeClr val="dk1"/>
              </a:solidFill>
              <a:latin typeface="Calibri"/>
              <a:ea typeface="Calibri"/>
              <a:cs typeface="Calibri"/>
              <a:sym typeface="Calibri"/>
            </a:endParaRPr>
          </a:p>
        </p:txBody>
      </p:sp>
      <p:sp>
        <p:nvSpPr>
          <p:cNvPr id="297" name="Google Shape;297;p22"/>
          <p:cNvSpPr/>
          <p:nvPr/>
        </p:nvSpPr>
        <p:spPr>
          <a:xfrm>
            <a:off x="5029211" y="2798762"/>
            <a:ext cx="3540151" cy="848083"/>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Several companies supply this type of machinery.</a:t>
            </a:r>
            <a:endParaRPr/>
          </a:p>
          <a:p>
            <a:pPr indent="0" lvl="0" marL="0" marR="0" rtl="0" algn="just">
              <a:spcBef>
                <a:spcPts val="0"/>
              </a:spcBef>
              <a:spcAft>
                <a:spcPts val="0"/>
              </a:spcAft>
              <a:buNone/>
            </a:pPr>
            <a:r>
              <a:rPr lang="es-ES" sz="1800">
                <a:solidFill>
                  <a:schemeClr val="dk1"/>
                </a:solidFill>
                <a:latin typeface="Calibri"/>
                <a:ea typeface="Calibri"/>
                <a:cs typeface="Calibri"/>
                <a:sym typeface="Calibri"/>
              </a:rPr>
              <a:t>E.g. Cera-Groupecera.</a:t>
            </a:r>
            <a:endParaRPr sz="1800">
              <a:solidFill>
                <a:schemeClr val="dk1"/>
              </a:solidFill>
              <a:latin typeface="Calibri"/>
              <a:ea typeface="Calibri"/>
              <a:cs typeface="Calibri"/>
              <a:sym typeface="Calibri"/>
            </a:endParaRPr>
          </a:p>
        </p:txBody>
      </p:sp>
      <p:sp>
        <p:nvSpPr>
          <p:cNvPr id="298" name="Google Shape;298;p22"/>
          <p:cNvSpPr/>
          <p:nvPr/>
        </p:nvSpPr>
        <p:spPr>
          <a:xfrm>
            <a:off x="2427551" y="3900528"/>
            <a:ext cx="1791801" cy="562216"/>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Is it allowed by law?</a:t>
            </a:r>
            <a:endParaRPr sz="1800">
              <a:solidFill>
                <a:schemeClr val="dk1"/>
              </a:solidFill>
              <a:latin typeface="Calibri"/>
              <a:ea typeface="Calibri"/>
              <a:cs typeface="Calibri"/>
              <a:sym typeface="Calibri"/>
            </a:endParaRPr>
          </a:p>
        </p:txBody>
      </p:sp>
      <p:pic>
        <p:nvPicPr>
          <p:cNvPr descr="interrogante - Wikcionario, el diccionario libre" id="299" name="Google Shape;299;p22"/>
          <p:cNvPicPr preferRelativeResize="0"/>
          <p:nvPr/>
        </p:nvPicPr>
        <p:blipFill rotWithShape="1">
          <a:blip r:embed="rId3">
            <a:alphaModFix/>
          </a:blip>
          <a:srcRect b="0" l="0" r="0" t="0"/>
          <a:stretch/>
        </p:blipFill>
        <p:spPr>
          <a:xfrm>
            <a:off x="1919930" y="3995819"/>
            <a:ext cx="399426" cy="547880"/>
          </a:xfrm>
          <a:prstGeom prst="rect">
            <a:avLst/>
          </a:prstGeom>
          <a:noFill/>
          <a:ln>
            <a:noFill/>
          </a:ln>
        </p:spPr>
      </p:pic>
      <p:sp>
        <p:nvSpPr>
          <p:cNvPr id="300" name="Google Shape;300;p22"/>
          <p:cNvSpPr/>
          <p:nvPr/>
        </p:nvSpPr>
        <p:spPr>
          <a:xfrm>
            <a:off x="5024193" y="3762298"/>
            <a:ext cx="3540151" cy="776425"/>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Strict rules must be followed for its preparation and approval.</a:t>
            </a:r>
            <a:endParaRPr sz="1800">
              <a:solidFill>
                <a:schemeClr val="dk1"/>
              </a:solidFill>
              <a:latin typeface="Calibri"/>
              <a:ea typeface="Calibri"/>
              <a:cs typeface="Calibri"/>
              <a:sym typeface="Calibri"/>
            </a:endParaRPr>
          </a:p>
        </p:txBody>
      </p:sp>
      <p:sp>
        <p:nvSpPr>
          <p:cNvPr id="301" name="Google Shape;301;p22"/>
          <p:cNvSpPr txBox="1"/>
          <p:nvPr>
            <p:ph type="title"/>
          </p:nvPr>
        </p:nvSpPr>
        <p:spPr>
          <a:xfrm>
            <a:off x="622641" y="404664"/>
            <a:ext cx="7909799"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00B050"/>
              </a:buClr>
              <a:buSzPts val="2600"/>
              <a:buFont typeface="Calibri"/>
              <a:buNone/>
            </a:pPr>
            <a:r>
              <a:rPr lang="es-ES" sz="2600" cap="none">
                <a:solidFill>
                  <a:srgbClr val="00B050"/>
                </a:solidFill>
              </a:rPr>
              <a:t>Worked example of first assessment</a:t>
            </a:r>
            <a:endParaRPr sz="2600" cap="none">
              <a:solidFill>
                <a:srgbClr val="00B050"/>
              </a:solidFill>
            </a:endParaRPr>
          </a:p>
        </p:txBody>
      </p:sp>
      <p:pic>
        <p:nvPicPr>
          <p:cNvPr id="302" name="Google Shape;302;p22"/>
          <p:cNvPicPr preferRelativeResize="0"/>
          <p:nvPr/>
        </p:nvPicPr>
        <p:blipFill rotWithShape="1">
          <a:blip r:embed="rId4">
            <a:alphaModFix/>
          </a:blip>
          <a:srcRect b="8219" l="13956" r="0" t="0"/>
          <a:stretch/>
        </p:blipFill>
        <p:spPr>
          <a:xfrm>
            <a:off x="4320446" y="2946648"/>
            <a:ext cx="623107" cy="590811"/>
          </a:xfrm>
          <a:prstGeom prst="rect">
            <a:avLst/>
          </a:prstGeom>
          <a:noFill/>
          <a:ln>
            <a:noFill/>
          </a:ln>
        </p:spPr>
      </p:pic>
      <p:pic>
        <p:nvPicPr>
          <p:cNvPr id="303" name="Google Shape;303;p22"/>
          <p:cNvPicPr preferRelativeResize="0"/>
          <p:nvPr/>
        </p:nvPicPr>
        <p:blipFill rotWithShape="1">
          <a:blip r:embed="rId4">
            <a:alphaModFix/>
          </a:blip>
          <a:srcRect b="8219" l="13956" r="0" t="0"/>
          <a:stretch/>
        </p:blipFill>
        <p:spPr>
          <a:xfrm>
            <a:off x="4320445" y="3855104"/>
            <a:ext cx="623107" cy="5908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23"/>
          <p:cNvGrpSpPr/>
          <p:nvPr/>
        </p:nvGrpSpPr>
        <p:grpSpPr>
          <a:xfrm>
            <a:off x="527143" y="666378"/>
            <a:ext cx="1343222" cy="1397136"/>
            <a:chOff x="5427651" y="2037721"/>
            <a:chExt cx="1343223" cy="1343223"/>
          </a:xfrm>
        </p:grpSpPr>
        <p:sp>
          <p:nvSpPr>
            <p:cNvPr id="309" name="Google Shape;309;p23"/>
            <p:cNvSpPr/>
            <p:nvPr/>
          </p:nvSpPr>
          <p:spPr>
            <a:xfrm>
              <a:off x="5427651" y="2037721"/>
              <a:ext cx="1343223" cy="1343223"/>
            </a:xfrm>
            <a:prstGeom prst="ellipse">
              <a:avLst/>
            </a:prstGeom>
            <a:solidFill>
              <a:schemeClr val="lt1"/>
            </a:solidFill>
            <a:ln cap="flat" cmpd="sng" w="25400">
              <a:solidFill>
                <a:srgbClr val="5D5F4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10" name="Google Shape;310;p23"/>
            <p:cNvSpPr txBox="1"/>
            <p:nvPr/>
          </p:nvSpPr>
          <p:spPr>
            <a:xfrm>
              <a:off x="5624361" y="2234431"/>
              <a:ext cx="949803" cy="94980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s-ES" sz="1600">
                  <a:solidFill>
                    <a:schemeClr val="dk1"/>
                  </a:solidFill>
                  <a:latin typeface="Calibri"/>
                  <a:ea typeface="Calibri"/>
                  <a:cs typeface="Calibri"/>
                  <a:sym typeface="Calibri"/>
                </a:rPr>
                <a:t>Financial viability</a:t>
              </a:r>
              <a:endParaRPr sz="1600">
                <a:solidFill>
                  <a:schemeClr val="dk1"/>
                </a:solidFill>
                <a:latin typeface="Calibri"/>
                <a:ea typeface="Calibri"/>
                <a:cs typeface="Calibri"/>
                <a:sym typeface="Calibri"/>
              </a:endParaRPr>
            </a:p>
          </p:txBody>
        </p:sp>
      </p:grpSp>
      <p:pic>
        <p:nvPicPr>
          <p:cNvPr descr="interrogante - Wikcionario, el diccionario libre" id="311" name="Google Shape;311;p23"/>
          <p:cNvPicPr preferRelativeResize="0"/>
          <p:nvPr/>
        </p:nvPicPr>
        <p:blipFill rotWithShape="1">
          <a:blip r:embed="rId3">
            <a:alphaModFix/>
          </a:blip>
          <a:srcRect b="0" l="0" r="0" t="0"/>
          <a:stretch/>
        </p:blipFill>
        <p:spPr>
          <a:xfrm>
            <a:off x="1991497" y="1024193"/>
            <a:ext cx="391104" cy="536465"/>
          </a:xfrm>
          <a:prstGeom prst="rect">
            <a:avLst/>
          </a:prstGeom>
          <a:noFill/>
          <a:ln>
            <a:noFill/>
          </a:ln>
        </p:spPr>
      </p:pic>
      <p:sp>
        <p:nvSpPr>
          <p:cNvPr id="312" name="Google Shape;312;p23"/>
          <p:cNvSpPr/>
          <p:nvPr/>
        </p:nvSpPr>
        <p:spPr>
          <a:xfrm>
            <a:off x="2503734" y="870983"/>
            <a:ext cx="2185193" cy="1056484"/>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Will I be able to get the necessary financing?</a:t>
            </a:r>
            <a:endParaRPr sz="1800">
              <a:solidFill>
                <a:schemeClr val="dk1"/>
              </a:solidFill>
              <a:latin typeface="Calibri"/>
              <a:ea typeface="Calibri"/>
              <a:cs typeface="Calibri"/>
              <a:sym typeface="Calibri"/>
            </a:endParaRPr>
          </a:p>
        </p:txBody>
      </p:sp>
      <p:sp>
        <p:nvSpPr>
          <p:cNvPr id="313" name="Google Shape;313;p23"/>
          <p:cNvSpPr/>
          <p:nvPr/>
        </p:nvSpPr>
        <p:spPr>
          <a:xfrm>
            <a:off x="5366417" y="526093"/>
            <a:ext cx="3330576" cy="1628384"/>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285750" lvl="0" marL="285750" marR="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I have savings.</a:t>
            </a:r>
            <a:endParaRPr/>
          </a:p>
          <a:p>
            <a:pPr indent="-285750" lvl="0" marL="285750" marR="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My project is viable and, therefore, I could get financing through financial institutions.</a:t>
            </a:r>
            <a:endParaRPr sz="1800">
              <a:solidFill>
                <a:schemeClr val="dk1"/>
              </a:solidFill>
              <a:latin typeface="Calibri"/>
              <a:ea typeface="Calibri"/>
              <a:cs typeface="Calibri"/>
              <a:sym typeface="Calibri"/>
            </a:endParaRPr>
          </a:p>
        </p:txBody>
      </p:sp>
      <p:grpSp>
        <p:nvGrpSpPr>
          <p:cNvPr id="314" name="Google Shape;314;p23"/>
          <p:cNvGrpSpPr/>
          <p:nvPr/>
        </p:nvGrpSpPr>
        <p:grpSpPr>
          <a:xfrm>
            <a:off x="527143" y="3209757"/>
            <a:ext cx="1343223" cy="1343223"/>
            <a:chOff x="3392388" y="4072985"/>
            <a:chExt cx="1343223" cy="1343223"/>
          </a:xfrm>
        </p:grpSpPr>
        <p:sp>
          <p:nvSpPr>
            <p:cNvPr id="315" name="Google Shape;315;p23"/>
            <p:cNvSpPr/>
            <p:nvPr/>
          </p:nvSpPr>
          <p:spPr>
            <a:xfrm>
              <a:off x="3392388" y="4072985"/>
              <a:ext cx="1343223" cy="1343223"/>
            </a:xfrm>
            <a:prstGeom prst="ellipse">
              <a:avLst/>
            </a:prstGeom>
            <a:solidFill>
              <a:schemeClr val="lt1"/>
            </a:solidFill>
            <a:ln cap="flat" cmpd="sng" w="25400">
              <a:solidFill>
                <a:srgbClr val="5D5F4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16" name="Google Shape;316;p23"/>
            <p:cNvSpPr txBox="1"/>
            <p:nvPr/>
          </p:nvSpPr>
          <p:spPr>
            <a:xfrm>
              <a:off x="3589098" y="4269695"/>
              <a:ext cx="949803" cy="94980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s-ES" sz="1600">
                  <a:solidFill>
                    <a:schemeClr val="dk1"/>
                  </a:solidFill>
                  <a:latin typeface="Calibri"/>
                  <a:ea typeface="Calibri"/>
                  <a:cs typeface="Calibri"/>
                  <a:sym typeface="Calibri"/>
                </a:rPr>
                <a:t>Economic viability</a:t>
              </a:r>
              <a:endParaRPr sz="1600">
                <a:solidFill>
                  <a:schemeClr val="dk1"/>
                </a:solidFill>
                <a:latin typeface="Calibri"/>
                <a:ea typeface="Calibri"/>
                <a:cs typeface="Calibri"/>
                <a:sym typeface="Calibri"/>
              </a:endParaRPr>
            </a:p>
          </p:txBody>
        </p:sp>
      </p:grpSp>
      <p:pic>
        <p:nvPicPr>
          <p:cNvPr descr="interrogante - Wikcionario, el diccionario libre" id="317" name="Google Shape;317;p23"/>
          <p:cNvPicPr preferRelativeResize="0"/>
          <p:nvPr/>
        </p:nvPicPr>
        <p:blipFill rotWithShape="1">
          <a:blip r:embed="rId3">
            <a:alphaModFix/>
          </a:blip>
          <a:srcRect b="0" l="0" r="0" t="0"/>
          <a:stretch/>
        </p:blipFill>
        <p:spPr>
          <a:xfrm>
            <a:off x="2042433" y="3493891"/>
            <a:ext cx="377269" cy="517487"/>
          </a:xfrm>
          <a:prstGeom prst="rect">
            <a:avLst/>
          </a:prstGeom>
          <a:noFill/>
          <a:ln>
            <a:noFill/>
          </a:ln>
        </p:spPr>
      </p:pic>
      <p:sp>
        <p:nvSpPr>
          <p:cNvPr id="318" name="Google Shape;318;p23"/>
          <p:cNvSpPr/>
          <p:nvPr/>
        </p:nvSpPr>
        <p:spPr>
          <a:xfrm>
            <a:off x="2503735" y="3411500"/>
            <a:ext cx="2185193" cy="715827"/>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Will it generate a return?</a:t>
            </a:r>
            <a:endParaRPr sz="1800">
              <a:solidFill>
                <a:schemeClr val="dk1"/>
              </a:solidFill>
              <a:latin typeface="Calibri"/>
              <a:ea typeface="Calibri"/>
              <a:cs typeface="Calibri"/>
              <a:sym typeface="Calibri"/>
            </a:endParaRPr>
          </a:p>
        </p:txBody>
      </p:sp>
      <p:sp>
        <p:nvSpPr>
          <p:cNvPr id="319" name="Google Shape;319;p23"/>
          <p:cNvSpPr/>
          <p:nvPr/>
        </p:nvSpPr>
        <p:spPr>
          <a:xfrm>
            <a:off x="5366418" y="3406467"/>
            <a:ext cx="3330576" cy="720860"/>
          </a:xfrm>
          <a:prstGeom prst="roundRect">
            <a:avLst>
              <a:gd fmla="val 16667" name="adj"/>
            </a:avLst>
          </a:prstGeom>
          <a:solidFill>
            <a:srgbClr val="EEF4EE"/>
          </a:solidFill>
          <a:ln cap="flat" cmpd="sng" w="9525">
            <a:solidFill>
              <a:srgbClr val="6DA07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The expected income will exceed the costs.</a:t>
            </a:r>
            <a:endParaRPr sz="1800">
              <a:solidFill>
                <a:schemeClr val="dk1"/>
              </a:solidFill>
              <a:latin typeface="Calibri"/>
              <a:ea typeface="Calibri"/>
              <a:cs typeface="Calibri"/>
              <a:sym typeface="Calibri"/>
            </a:endParaRPr>
          </a:p>
        </p:txBody>
      </p:sp>
      <p:pic>
        <p:nvPicPr>
          <p:cNvPr id="320" name="Google Shape;320;p23"/>
          <p:cNvPicPr preferRelativeResize="0"/>
          <p:nvPr/>
        </p:nvPicPr>
        <p:blipFill rotWithShape="1">
          <a:blip r:embed="rId4">
            <a:alphaModFix/>
          </a:blip>
          <a:srcRect b="8219" l="13956" r="0" t="0"/>
          <a:stretch/>
        </p:blipFill>
        <p:spPr>
          <a:xfrm>
            <a:off x="4699189" y="1024193"/>
            <a:ext cx="623107" cy="590811"/>
          </a:xfrm>
          <a:prstGeom prst="rect">
            <a:avLst/>
          </a:prstGeom>
          <a:noFill/>
          <a:ln>
            <a:noFill/>
          </a:ln>
        </p:spPr>
      </p:pic>
      <p:pic>
        <p:nvPicPr>
          <p:cNvPr id="321" name="Google Shape;321;p23"/>
          <p:cNvPicPr preferRelativeResize="0"/>
          <p:nvPr/>
        </p:nvPicPr>
        <p:blipFill rotWithShape="1">
          <a:blip r:embed="rId4">
            <a:alphaModFix/>
          </a:blip>
          <a:srcRect b="8219" l="13956" r="0" t="0"/>
          <a:stretch/>
        </p:blipFill>
        <p:spPr>
          <a:xfrm>
            <a:off x="4743310" y="3471491"/>
            <a:ext cx="623107" cy="59081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24"/>
          <p:cNvGrpSpPr/>
          <p:nvPr/>
        </p:nvGrpSpPr>
        <p:grpSpPr>
          <a:xfrm>
            <a:off x="1394023" y="837125"/>
            <a:ext cx="4699769" cy="4031620"/>
            <a:chOff x="638447" y="413"/>
            <a:chExt cx="4699769" cy="4031620"/>
          </a:xfrm>
        </p:grpSpPr>
        <p:sp>
          <p:nvSpPr>
            <p:cNvPr id="327" name="Google Shape;327;p24"/>
            <p:cNvSpPr/>
            <p:nvPr/>
          </p:nvSpPr>
          <p:spPr>
            <a:xfrm>
              <a:off x="638447" y="413"/>
              <a:ext cx="2065749" cy="671936"/>
            </a:xfrm>
            <a:prstGeom prst="roundRect">
              <a:avLst>
                <a:gd fmla="val 10000" name="adj"/>
              </a:avLst>
            </a:prstGeom>
            <a:gradFill>
              <a:gsLst>
                <a:gs pos="0">
                  <a:srgbClr val="9D9569"/>
                </a:gs>
                <a:gs pos="80000">
                  <a:srgbClr val="CEC38A"/>
                </a:gs>
                <a:gs pos="100000">
                  <a:srgbClr val="D1C58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4"/>
            <p:cNvSpPr txBox="1"/>
            <p:nvPr/>
          </p:nvSpPr>
          <p:spPr>
            <a:xfrm>
              <a:off x="658127" y="20093"/>
              <a:ext cx="2026389" cy="632576"/>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GENERAL</a:t>
              </a:r>
              <a:endParaRPr/>
            </a:p>
            <a:p>
              <a:pPr indent="0" lvl="0" marL="0" marR="0" rtl="0" algn="ctr">
                <a:lnSpc>
                  <a:spcPct val="90000"/>
                </a:lnSpc>
                <a:spcBef>
                  <a:spcPts val="595"/>
                </a:spcBef>
                <a:spcAft>
                  <a:spcPts val="0"/>
                </a:spcAft>
                <a:buNone/>
              </a:pPr>
              <a:r>
                <a:rPr lang="es-ES" sz="1700">
                  <a:solidFill>
                    <a:schemeClr val="lt1"/>
                  </a:solidFill>
                  <a:latin typeface="Calibri"/>
                  <a:ea typeface="Calibri"/>
                  <a:cs typeface="Calibri"/>
                  <a:sym typeface="Calibri"/>
                </a:rPr>
                <a:t>ENVIRONMENT</a:t>
              </a:r>
              <a:endParaRPr/>
            </a:p>
          </p:txBody>
        </p:sp>
        <p:sp>
          <p:nvSpPr>
            <p:cNvPr id="329" name="Google Shape;329;p24"/>
            <p:cNvSpPr/>
            <p:nvPr/>
          </p:nvSpPr>
          <p:spPr>
            <a:xfrm>
              <a:off x="845022" y="672350"/>
              <a:ext cx="206574" cy="50395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30" name="Google Shape;330;p24"/>
            <p:cNvSpPr/>
            <p:nvPr/>
          </p:nvSpPr>
          <p:spPr>
            <a:xfrm>
              <a:off x="1051597" y="840334"/>
              <a:ext cx="1075099" cy="671936"/>
            </a:xfrm>
            <a:prstGeom prst="roundRect">
              <a:avLst>
                <a:gd fmla="val 10000" name="adj"/>
              </a:avLst>
            </a:prstGeom>
            <a:solidFill>
              <a:schemeClr val="lt1">
                <a:alpha val="89803"/>
              </a:schemeClr>
            </a:solidFill>
            <a:ln cap="flat" cmpd="sng" w="9525">
              <a:solidFill>
                <a:schemeClr val="accent5"/>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4"/>
            <p:cNvSpPr txBox="1"/>
            <p:nvPr/>
          </p:nvSpPr>
          <p:spPr>
            <a:xfrm>
              <a:off x="1071277" y="860014"/>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POLITICAL</a:t>
              </a:r>
              <a:endParaRPr/>
            </a:p>
          </p:txBody>
        </p:sp>
        <p:sp>
          <p:nvSpPr>
            <p:cNvPr id="332" name="Google Shape;332;p24"/>
            <p:cNvSpPr/>
            <p:nvPr/>
          </p:nvSpPr>
          <p:spPr>
            <a:xfrm>
              <a:off x="845022" y="672350"/>
              <a:ext cx="206574" cy="1343873"/>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33" name="Google Shape;333;p24"/>
            <p:cNvSpPr/>
            <p:nvPr/>
          </p:nvSpPr>
          <p:spPr>
            <a:xfrm>
              <a:off x="1051597" y="1680255"/>
              <a:ext cx="1075099" cy="671936"/>
            </a:xfrm>
            <a:prstGeom prst="roundRect">
              <a:avLst>
                <a:gd fmla="val 10000" name="adj"/>
              </a:avLst>
            </a:prstGeom>
            <a:solidFill>
              <a:schemeClr val="lt1">
                <a:alpha val="89803"/>
              </a:schemeClr>
            </a:solidFill>
            <a:ln cap="flat" cmpd="sng" w="9525">
              <a:solidFill>
                <a:srgbClr val="D1C19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txBox="1"/>
            <p:nvPr/>
          </p:nvSpPr>
          <p:spPr>
            <a:xfrm>
              <a:off x="1071277" y="1699935"/>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ECONOMIC</a:t>
              </a:r>
              <a:endParaRPr/>
            </a:p>
          </p:txBody>
        </p:sp>
        <p:sp>
          <p:nvSpPr>
            <p:cNvPr id="335" name="Google Shape;335;p24"/>
            <p:cNvSpPr/>
            <p:nvPr/>
          </p:nvSpPr>
          <p:spPr>
            <a:xfrm>
              <a:off x="845022" y="672350"/>
              <a:ext cx="206574" cy="2183795"/>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36" name="Google Shape;336;p24"/>
            <p:cNvSpPr/>
            <p:nvPr/>
          </p:nvSpPr>
          <p:spPr>
            <a:xfrm>
              <a:off x="1051597" y="2520176"/>
              <a:ext cx="1075099" cy="671936"/>
            </a:xfrm>
            <a:prstGeom prst="roundRect">
              <a:avLst>
                <a:gd fmla="val 10000" name="adj"/>
              </a:avLst>
            </a:prstGeom>
            <a:solidFill>
              <a:schemeClr val="lt1">
                <a:alpha val="89803"/>
              </a:schemeClr>
            </a:solidFill>
            <a:ln cap="flat" cmpd="sng" w="9525">
              <a:solidFill>
                <a:srgbClr val="D5BE9E"/>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txBox="1"/>
            <p:nvPr/>
          </p:nvSpPr>
          <p:spPr>
            <a:xfrm>
              <a:off x="1071277" y="2539856"/>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SOCIAL </a:t>
              </a:r>
              <a:endParaRPr/>
            </a:p>
          </p:txBody>
        </p:sp>
        <p:sp>
          <p:nvSpPr>
            <p:cNvPr id="338" name="Google Shape;338;p24"/>
            <p:cNvSpPr/>
            <p:nvPr/>
          </p:nvSpPr>
          <p:spPr>
            <a:xfrm>
              <a:off x="845022" y="672350"/>
              <a:ext cx="206574" cy="3023716"/>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39" name="Google Shape;339;p24"/>
            <p:cNvSpPr/>
            <p:nvPr/>
          </p:nvSpPr>
          <p:spPr>
            <a:xfrm>
              <a:off x="1051597" y="3360097"/>
              <a:ext cx="1075099" cy="671936"/>
            </a:xfrm>
            <a:prstGeom prst="roundRect">
              <a:avLst>
                <a:gd fmla="val 10000" name="adj"/>
              </a:avLst>
            </a:prstGeom>
            <a:solidFill>
              <a:schemeClr val="lt1">
                <a:alpha val="89803"/>
              </a:schemeClr>
            </a:solidFill>
            <a:ln cap="flat" cmpd="sng" w="9525">
              <a:solidFill>
                <a:srgbClr val="DABCA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txBox="1"/>
            <p:nvPr/>
          </p:nvSpPr>
          <p:spPr>
            <a:xfrm>
              <a:off x="1071277" y="3379777"/>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TECHNOLOGICAL</a:t>
              </a:r>
              <a:endParaRPr/>
            </a:p>
          </p:txBody>
        </p:sp>
        <p:sp>
          <p:nvSpPr>
            <p:cNvPr id="341" name="Google Shape;341;p24"/>
            <p:cNvSpPr/>
            <p:nvPr/>
          </p:nvSpPr>
          <p:spPr>
            <a:xfrm>
              <a:off x="3040165" y="413"/>
              <a:ext cx="2298051" cy="671936"/>
            </a:xfrm>
            <a:prstGeom prst="roundRect">
              <a:avLst>
                <a:gd fmla="val 10000" name="adj"/>
              </a:avLst>
            </a:prstGeom>
            <a:gradFill>
              <a:gsLst>
                <a:gs pos="0">
                  <a:srgbClr val="AF8080"/>
                </a:gs>
                <a:gs pos="80000">
                  <a:srgbClr val="E6A8A8"/>
                </a:gs>
                <a:gs pos="100000">
                  <a:srgbClr val="E8A7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txBox="1"/>
            <p:nvPr/>
          </p:nvSpPr>
          <p:spPr>
            <a:xfrm>
              <a:off x="3059845" y="20093"/>
              <a:ext cx="2258691" cy="632576"/>
            </a:xfrm>
            <a:prstGeom prst="rect">
              <a:avLst/>
            </a:prstGeom>
            <a:noFill/>
            <a:ln>
              <a:noFill/>
            </a:ln>
          </p:spPr>
          <p:txBody>
            <a:bodyPr anchorCtr="0" anchor="ctr" bIns="21575" lIns="32375" spcFirstLastPara="1" rIns="32375" wrap="square" tIns="21575">
              <a:noAutofit/>
            </a:bodyPr>
            <a:lstStyle/>
            <a:p>
              <a:pPr indent="0" lvl="0" marL="0" marR="0" rtl="0" algn="ctr">
                <a:lnSpc>
                  <a:spcPct val="90000"/>
                </a:lnSpc>
                <a:spcBef>
                  <a:spcPts val="0"/>
                </a:spcBef>
                <a:spcAft>
                  <a:spcPts val="0"/>
                </a:spcAft>
                <a:buNone/>
              </a:pPr>
              <a:r>
                <a:rPr lang="es-ES" sz="1700">
                  <a:solidFill>
                    <a:schemeClr val="lt1"/>
                  </a:solidFill>
                  <a:latin typeface="Calibri"/>
                  <a:ea typeface="Calibri"/>
                  <a:cs typeface="Calibri"/>
                  <a:sym typeface="Calibri"/>
                </a:rPr>
                <a:t>SPECIFIC </a:t>
              </a:r>
              <a:endParaRPr/>
            </a:p>
            <a:p>
              <a:pPr indent="0" lvl="0" marL="0" marR="0" rtl="0" algn="ctr">
                <a:lnSpc>
                  <a:spcPct val="90000"/>
                </a:lnSpc>
                <a:spcBef>
                  <a:spcPts val="595"/>
                </a:spcBef>
                <a:spcAft>
                  <a:spcPts val="0"/>
                </a:spcAft>
                <a:buNone/>
              </a:pPr>
              <a:r>
                <a:rPr lang="es-ES" sz="1700">
                  <a:solidFill>
                    <a:schemeClr val="lt1"/>
                  </a:solidFill>
                  <a:latin typeface="Calibri"/>
                  <a:ea typeface="Calibri"/>
                  <a:cs typeface="Calibri"/>
                  <a:sym typeface="Calibri"/>
                </a:rPr>
                <a:t>ENVIRONMENT</a:t>
              </a:r>
              <a:endParaRPr/>
            </a:p>
          </p:txBody>
        </p:sp>
        <p:sp>
          <p:nvSpPr>
            <p:cNvPr id="343" name="Google Shape;343;p24"/>
            <p:cNvSpPr/>
            <p:nvPr/>
          </p:nvSpPr>
          <p:spPr>
            <a:xfrm>
              <a:off x="3269970" y="672350"/>
              <a:ext cx="229805" cy="503952"/>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44" name="Google Shape;344;p24"/>
            <p:cNvSpPr/>
            <p:nvPr/>
          </p:nvSpPr>
          <p:spPr>
            <a:xfrm>
              <a:off x="3499775" y="840334"/>
              <a:ext cx="1075099" cy="671936"/>
            </a:xfrm>
            <a:prstGeom prst="roundRect">
              <a:avLst>
                <a:gd fmla="val 10000" name="adj"/>
              </a:avLst>
            </a:prstGeom>
            <a:solidFill>
              <a:schemeClr val="lt1">
                <a:alpha val="89803"/>
              </a:schemeClr>
            </a:solidFill>
            <a:ln cap="flat" cmpd="sng" w="9525">
              <a:solidFill>
                <a:srgbClr val="DDB9A7"/>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4"/>
            <p:cNvSpPr txBox="1"/>
            <p:nvPr/>
          </p:nvSpPr>
          <p:spPr>
            <a:xfrm>
              <a:off x="3519455" y="860014"/>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COMPETITORS</a:t>
              </a:r>
              <a:endParaRPr/>
            </a:p>
          </p:txBody>
        </p:sp>
        <p:sp>
          <p:nvSpPr>
            <p:cNvPr id="346" name="Google Shape;346;p24"/>
            <p:cNvSpPr/>
            <p:nvPr/>
          </p:nvSpPr>
          <p:spPr>
            <a:xfrm>
              <a:off x="3269970" y="672350"/>
              <a:ext cx="229805" cy="1343873"/>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47" name="Google Shape;347;p24"/>
            <p:cNvSpPr/>
            <p:nvPr/>
          </p:nvSpPr>
          <p:spPr>
            <a:xfrm>
              <a:off x="3499775" y="1680255"/>
              <a:ext cx="1075099" cy="671936"/>
            </a:xfrm>
            <a:prstGeom prst="roundRect">
              <a:avLst>
                <a:gd fmla="val 10000" name="adj"/>
              </a:avLst>
            </a:prstGeom>
            <a:solidFill>
              <a:schemeClr val="lt1">
                <a:alpha val="89803"/>
              </a:schemeClr>
            </a:solidFill>
            <a:ln cap="flat" cmpd="sng" w="9525">
              <a:solidFill>
                <a:srgbClr val="E1B8A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4"/>
            <p:cNvSpPr txBox="1"/>
            <p:nvPr/>
          </p:nvSpPr>
          <p:spPr>
            <a:xfrm>
              <a:off x="3519455" y="1699935"/>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CUSTOMERS</a:t>
              </a:r>
              <a:endParaRPr/>
            </a:p>
          </p:txBody>
        </p:sp>
        <p:sp>
          <p:nvSpPr>
            <p:cNvPr id="349" name="Google Shape;349;p24"/>
            <p:cNvSpPr/>
            <p:nvPr/>
          </p:nvSpPr>
          <p:spPr>
            <a:xfrm>
              <a:off x="3269970" y="672350"/>
              <a:ext cx="229805" cy="2183795"/>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50" name="Google Shape;350;p24"/>
            <p:cNvSpPr/>
            <p:nvPr/>
          </p:nvSpPr>
          <p:spPr>
            <a:xfrm>
              <a:off x="3499775" y="2520176"/>
              <a:ext cx="1075099" cy="671936"/>
            </a:xfrm>
            <a:prstGeom prst="roundRect">
              <a:avLst>
                <a:gd fmla="val 10000" name="adj"/>
              </a:avLst>
            </a:prstGeom>
            <a:solidFill>
              <a:schemeClr val="lt1">
                <a:alpha val="89803"/>
              </a:schemeClr>
            </a:solidFill>
            <a:ln cap="flat" cmpd="sng" w="9525">
              <a:solidFill>
                <a:srgbClr val="E4B6B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
            <p:cNvSpPr txBox="1"/>
            <p:nvPr/>
          </p:nvSpPr>
          <p:spPr>
            <a:xfrm>
              <a:off x="3519455" y="2539856"/>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SUPPLIERS</a:t>
              </a:r>
              <a:endParaRPr/>
            </a:p>
          </p:txBody>
        </p:sp>
        <p:sp>
          <p:nvSpPr>
            <p:cNvPr id="352" name="Google Shape;352;p24"/>
            <p:cNvSpPr/>
            <p:nvPr/>
          </p:nvSpPr>
          <p:spPr>
            <a:xfrm>
              <a:off x="3269970" y="672350"/>
              <a:ext cx="229805" cy="3023716"/>
            </a:xfrm>
            <a:custGeom>
              <a:rect b="b" l="l" r="r" t="t"/>
              <a:pathLst>
                <a:path extrusionOk="0" h="120000" w="120000">
                  <a:moveTo>
                    <a:pt x="0" y="0"/>
                  </a:moveTo>
                  <a:lnTo>
                    <a:pt x="0" y="120000"/>
                  </a:lnTo>
                  <a:lnTo>
                    <a:pt x="120000" y="120000"/>
                  </a:lnTo>
                </a:path>
              </a:pathLst>
            </a:custGeom>
            <a:noFill/>
            <a:ln cap="flat" cmpd="sng" w="25400">
              <a:solidFill>
                <a:srgbClr val="E7B7B7"/>
              </a:solidFill>
              <a:prstDash val="solid"/>
              <a:round/>
              <a:headEnd len="sm" w="sm" type="none"/>
              <a:tailEnd len="sm" w="sm" type="none"/>
            </a:ln>
          </p:spPr>
        </p:sp>
        <p:sp>
          <p:nvSpPr>
            <p:cNvPr id="353" name="Google Shape;353;p24"/>
            <p:cNvSpPr/>
            <p:nvPr/>
          </p:nvSpPr>
          <p:spPr>
            <a:xfrm>
              <a:off x="3499775" y="3360097"/>
              <a:ext cx="1075099" cy="671936"/>
            </a:xfrm>
            <a:prstGeom prst="roundRect">
              <a:avLst>
                <a:gd fmla="val 10000" name="adj"/>
              </a:avLst>
            </a:prstGeom>
            <a:solidFill>
              <a:schemeClr val="lt1">
                <a:alpha val="89803"/>
              </a:schemeClr>
            </a:solidFill>
            <a:ln cap="flat" cmpd="sng" w="9525">
              <a:solidFill>
                <a:srgbClr val="E7B6B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4"/>
            <p:cNvSpPr txBox="1"/>
            <p:nvPr/>
          </p:nvSpPr>
          <p:spPr>
            <a:xfrm>
              <a:off x="3519455" y="3379777"/>
              <a:ext cx="1035739" cy="632576"/>
            </a:xfrm>
            <a:prstGeom prst="rect">
              <a:avLst/>
            </a:prstGeom>
            <a:noFill/>
            <a:ln>
              <a:noFill/>
            </a:ln>
          </p:spPr>
          <p:txBody>
            <a:bodyPr anchorCtr="0" anchor="ctr" bIns="13950" lIns="20950" spcFirstLastPara="1" rIns="20950" wrap="square" tIns="13950">
              <a:noAutofit/>
            </a:bodyPr>
            <a:lstStyle/>
            <a:p>
              <a:pPr indent="0" lvl="0" marL="0" marR="0" rtl="0" algn="ctr">
                <a:lnSpc>
                  <a:spcPct val="90000"/>
                </a:lnSpc>
                <a:spcBef>
                  <a:spcPts val="0"/>
                </a:spcBef>
                <a:spcAft>
                  <a:spcPts val="0"/>
                </a:spcAft>
                <a:buNone/>
              </a:pPr>
              <a:r>
                <a:rPr lang="es-ES" sz="1100">
                  <a:solidFill>
                    <a:schemeClr val="dk1"/>
                  </a:solidFill>
                  <a:latin typeface="Calibri"/>
                  <a:ea typeface="Calibri"/>
                  <a:cs typeface="Calibri"/>
                  <a:sym typeface="Calibri"/>
                </a:rPr>
                <a:t>PRESSURE GROUPS</a:t>
              </a:r>
              <a:endParaRPr/>
            </a:p>
          </p:txBody>
        </p:sp>
      </p:grpSp>
      <p:sp>
        <p:nvSpPr>
          <p:cNvPr id="355" name="Google Shape;355;p24"/>
          <p:cNvSpPr txBox="1"/>
          <p:nvPr/>
        </p:nvSpPr>
        <p:spPr>
          <a:xfrm>
            <a:off x="395536" y="188640"/>
            <a:ext cx="7920880" cy="52322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FF6600"/>
              </a:buClr>
              <a:buSzPts val="2600"/>
              <a:buFont typeface="Calibri"/>
              <a:buNone/>
            </a:pPr>
            <a:r>
              <a:rPr lang="es-ES" sz="2600" cap="none">
                <a:solidFill>
                  <a:srgbClr val="FF6600"/>
                </a:solidFill>
                <a:latin typeface="Calibri"/>
                <a:ea typeface="Calibri"/>
                <a:cs typeface="Calibri"/>
                <a:sym typeface="Calibri"/>
              </a:rPr>
              <a:t>1ST ANALYSIS OF THE ENVIRONMENT</a:t>
            </a:r>
            <a:endParaRPr/>
          </a:p>
        </p:txBody>
      </p:sp>
      <p:sp>
        <p:nvSpPr>
          <p:cNvPr id="356" name="Google Shape;356;p24"/>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5"/>
          <p:cNvSpPr txBox="1"/>
          <p:nvPr>
            <p:ph type="title"/>
          </p:nvPr>
        </p:nvSpPr>
        <p:spPr>
          <a:xfrm>
            <a:off x="457200" y="277813"/>
            <a:ext cx="8229600" cy="846931"/>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3000"/>
              <a:buFont typeface="Calibri"/>
              <a:buNone/>
            </a:pPr>
            <a:r>
              <a:rPr lang="es-ES" sz="3000">
                <a:solidFill>
                  <a:srgbClr val="FF6600"/>
                </a:solidFill>
                <a:latin typeface="Calibri"/>
                <a:ea typeface="Calibri"/>
                <a:cs typeface="Calibri"/>
                <a:sym typeface="Calibri"/>
              </a:rPr>
              <a:t>THE GENERAL ENVIRONMENT OF THE COMPANY</a:t>
            </a:r>
            <a:endParaRPr/>
          </a:p>
        </p:txBody>
      </p:sp>
      <p:sp>
        <p:nvSpPr>
          <p:cNvPr id="362" name="Google Shape;362;p25"/>
          <p:cNvSpPr txBox="1"/>
          <p:nvPr>
            <p:ph idx="1" type="body"/>
          </p:nvPr>
        </p:nvSpPr>
        <p:spPr>
          <a:xfrm>
            <a:off x="468313" y="1989138"/>
            <a:ext cx="8207375" cy="259238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rmAutofit/>
          </a:bodyPr>
          <a:lstStyle/>
          <a:p>
            <a:pPr indent="-342900" lvl="0" marL="342900" rtl="0" algn="l">
              <a:lnSpc>
                <a:spcPct val="150000"/>
              </a:lnSpc>
              <a:spcBef>
                <a:spcPts val="0"/>
              </a:spcBef>
              <a:spcAft>
                <a:spcPts val="0"/>
              </a:spcAft>
              <a:buClr>
                <a:srgbClr val="FF6600"/>
              </a:buClr>
              <a:buSzPts val="2000"/>
              <a:buNone/>
            </a:pPr>
            <a:r>
              <a:rPr b="0" lang="es-ES" sz="2000">
                <a:solidFill>
                  <a:srgbClr val="FF6600"/>
                </a:solidFill>
                <a:latin typeface="Calibri"/>
                <a:ea typeface="Calibri"/>
                <a:cs typeface="Calibri"/>
                <a:sym typeface="Calibri"/>
              </a:rPr>
              <a:t>The general </a:t>
            </a:r>
            <a:r>
              <a:rPr b="0" i="1" lang="es-ES" sz="2000">
                <a:solidFill>
                  <a:srgbClr val="FF6600"/>
                </a:solidFill>
                <a:latin typeface="Calibri"/>
                <a:ea typeface="Calibri"/>
                <a:cs typeface="Calibri"/>
                <a:sym typeface="Calibri"/>
              </a:rPr>
              <a:t>environment</a:t>
            </a:r>
            <a:r>
              <a:rPr b="0" lang="es-ES" sz="2000">
                <a:solidFill>
                  <a:srgbClr val="FF6600"/>
                </a:solidFill>
                <a:latin typeface="Calibri"/>
                <a:ea typeface="Calibri"/>
                <a:cs typeface="Calibri"/>
                <a:sym typeface="Calibri"/>
              </a:rPr>
              <a:t> </a:t>
            </a:r>
            <a:r>
              <a:rPr b="0" lang="es-ES" sz="2000">
                <a:solidFill>
                  <a:schemeClr val="lt1"/>
                </a:solidFill>
                <a:latin typeface="Calibri"/>
                <a:ea typeface="Calibri"/>
                <a:cs typeface="Calibri"/>
                <a:sym typeface="Calibri"/>
              </a:rPr>
              <a:t>in which a company operates is set of factors of an economic, political-regulatory, socio-cultural and technological nature that affects, or may affect, its activity to that of its customers or suppliers, that of its competitors, etc.</a:t>
            </a:r>
            <a:endParaRPr b="0" sz="2000"/>
          </a:p>
        </p:txBody>
      </p:sp>
      <p:pic>
        <p:nvPicPr>
          <p:cNvPr descr="sol" id="363" name="Google Shape;363;p25"/>
          <p:cNvPicPr preferRelativeResize="0"/>
          <p:nvPr>
            <p:ph idx="2" type="body"/>
          </p:nvPr>
        </p:nvPicPr>
        <p:blipFill rotWithShape="1">
          <a:blip r:embed="rId3">
            <a:alphaModFix/>
          </a:blip>
          <a:srcRect b="0" l="0" r="0" t="0"/>
          <a:stretch/>
        </p:blipFill>
        <p:spPr>
          <a:xfrm>
            <a:off x="7596336" y="3789040"/>
            <a:ext cx="1095375" cy="838200"/>
          </a:xfrm>
          <a:prstGeom prst="rect">
            <a:avLst/>
          </a:prstGeom>
          <a:noFill/>
          <a:ln>
            <a:noFill/>
          </a:ln>
        </p:spPr>
      </p:pic>
      <p:sp>
        <p:nvSpPr>
          <p:cNvPr id="364" name="Google Shape;364;p25"/>
          <p:cNvSpPr/>
          <p:nvPr>
            <p:ph idx="12" type="sldNum"/>
          </p:nvPr>
        </p:nvSpPr>
        <p:spPr>
          <a:xfrm>
            <a:off x="8401037" y="6170822"/>
            <a:ext cx="650197" cy="481769"/>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6"/>
          <p:cNvSpPr txBox="1"/>
          <p:nvPr>
            <p:ph type="title"/>
          </p:nvPr>
        </p:nvSpPr>
        <p:spPr>
          <a:xfrm>
            <a:off x="457200" y="277813"/>
            <a:ext cx="8229600" cy="63023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3000"/>
              <a:buFont typeface="Calibri"/>
              <a:buNone/>
            </a:pPr>
            <a:r>
              <a:rPr lang="es-ES" sz="3000">
                <a:solidFill>
                  <a:srgbClr val="FF6600"/>
                </a:solidFill>
                <a:latin typeface="Calibri"/>
                <a:ea typeface="Calibri"/>
                <a:cs typeface="Calibri"/>
                <a:sym typeface="Calibri"/>
              </a:rPr>
              <a:t>SPECIFIC ENVIRONMENT</a:t>
            </a:r>
            <a:endParaRPr/>
          </a:p>
        </p:txBody>
      </p:sp>
      <p:sp>
        <p:nvSpPr>
          <p:cNvPr id="370" name="Google Shape;370;p26"/>
          <p:cNvSpPr txBox="1"/>
          <p:nvPr>
            <p:ph idx="1" type="body"/>
          </p:nvPr>
        </p:nvSpPr>
        <p:spPr>
          <a:xfrm>
            <a:off x="1259632" y="1484784"/>
            <a:ext cx="5505450" cy="3565525"/>
          </a:xfrm>
          <a:prstGeom prst="rect">
            <a:avLst/>
          </a:prstGeom>
          <a:noFill/>
          <a:ln>
            <a:noFill/>
          </a:ln>
        </p:spPr>
        <p:txBody>
          <a:bodyPr anchorCtr="0" anchor="t" bIns="45700" lIns="91425" spcFirstLastPara="1" rIns="91425" wrap="square" tIns="45700">
            <a:normAutofit/>
          </a:bodyPr>
          <a:lstStyle/>
          <a:p>
            <a:pPr indent="0" lvl="0" marL="457200" rtl="0" algn="l">
              <a:spcBef>
                <a:spcPts val="0"/>
              </a:spcBef>
              <a:spcAft>
                <a:spcPts val="0"/>
              </a:spcAft>
              <a:buClr>
                <a:schemeClr val="accent2"/>
              </a:buClr>
              <a:buSzPts val="2400"/>
              <a:buNone/>
            </a:pPr>
            <a:r>
              <a:t/>
            </a:r>
            <a:endParaRPr b="1" sz="2400">
              <a:solidFill>
                <a:schemeClr val="accent2"/>
              </a:solidFill>
              <a:latin typeface="Arial"/>
              <a:ea typeface="Arial"/>
              <a:cs typeface="Arial"/>
              <a:sym typeface="Arial"/>
            </a:endParaRPr>
          </a:p>
          <a:p>
            <a:pPr indent="-457200" lvl="0" marL="914400" rtl="0" algn="l">
              <a:spcBef>
                <a:spcPts val="800"/>
              </a:spcBef>
              <a:spcAft>
                <a:spcPts val="0"/>
              </a:spcAft>
              <a:buClr>
                <a:schemeClr val="accent2"/>
              </a:buClr>
              <a:buSzPts val="2400"/>
              <a:buFont typeface="Calibri"/>
              <a:buAutoNum type="alphaLcPeriod"/>
            </a:pPr>
            <a:r>
              <a:rPr lang="es-ES" sz="2400">
                <a:solidFill>
                  <a:schemeClr val="accent2"/>
                </a:solidFill>
                <a:latin typeface="Arial"/>
                <a:ea typeface="Arial"/>
                <a:cs typeface="Arial"/>
                <a:sym typeface="Arial"/>
              </a:rPr>
              <a:t>Suppliers</a:t>
            </a:r>
            <a:endParaRPr/>
          </a:p>
          <a:p>
            <a:pPr indent="-457200" lvl="0" marL="914400" rtl="0" algn="l">
              <a:spcBef>
                <a:spcPts val="800"/>
              </a:spcBef>
              <a:spcAft>
                <a:spcPts val="0"/>
              </a:spcAft>
              <a:buClr>
                <a:schemeClr val="accent2"/>
              </a:buClr>
              <a:buSzPts val="2400"/>
              <a:buFont typeface="Calibri"/>
              <a:buAutoNum type="alphaLcPeriod"/>
            </a:pPr>
            <a:r>
              <a:rPr lang="es-ES" sz="2400">
                <a:solidFill>
                  <a:schemeClr val="accent2"/>
                </a:solidFill>
                <a:latin typeface="Arial"/>
                <a:ea typeface="Arial"/>
                <a:cs typeface="Arial"/>
                <a:sym typeface="Arial"/>
              </a:rPr>
              <a:t>Customers</a:t>
            </a:r>
            <a:endParaRPr/>
          </a:p>
          <a:p>
            <a:pPr indent="-457200" lvl="0" marL="914400" rtl="0" algn="l">
              <a:spcBef>
                <a:spcPts val="800"/>
              </a:spcBef>
              <a:spcAft>
                <a:spcPts val="0"/>
              </a:spcAft>
              <a:buClr>
                <a:schemeClr val="accent2"/>
              </a:buClr>
              <a:buSzPts val="2400"/>
              <a:buFont typeface="Calibri"/>
              <a:buAutoNum type="alphaLcPeriod"/>
            </a:pPr>
            <a:r>
              <a:rPr lang="es-ES" sz="2400">
                <a:solidFill>
                  <a:schemeClr val="accent2"/>
                </a:solidFill>
                <a:latin typeface="Arial"/>
                <a:ea typeface="Arial"/>
                <a:cs typeface="Arial"/>
                <a:sym typeface="Arial"/>
              </a:rPr>
              <a:t>Competitors</a:t>
            </a:r>
            <a:endParaRPr/>
          </a:p>
          <a:p>
            <a:pPr indent="-457200" lvl="0" marL="914400" rtl="0" algn="l">
              <a:spcBef>
                <a:spcPts val="800"/>
              </a:spcBef>
              <a:spcAft>
                <a:spcPts val="0"/>
              </a:spcAft>
              <a:buClr>
                <a:schemeClr val="accent2"/>
              </a:buClr>
              <a:buSzPts val="2400"/>
              <a:buFont typeface="Calibri"/>
              <a:buAutoNum type="alphaLcPeriod"/>
            </a:pPr>
            <a:r>
              <a:rPr lang="es-ES" sz="2400">
                <a:solidFill>
                  <a:schemeClr val="accent2"/>
                </a:solidFill>
                <a:latin typeface="Arial"/>
                <a:ea typeface="Arial"/>
                <a:cs typeface="Arial"/>
                <a:sym typeface="Arial"/>
              </a:rPr>
              <a:t>Pressure groups</a:t>
            </a:r>
            <a:endParaRPr b="1" sz="2200">
              <a:solidFill>
                <a:schemeClr val="accent2"/>
              </a:solidFill>
              <a:latin typeface="Arial"/>
              <a:ea typeface="Arial"/>
              <a:cs typeface="Arial"/>
              <a:sym typeface="Arial"/>
            </a:endParaRPr>
          </a:p>
          <a:p>
            <a:pPr indent="-533400" lvl="0" marL="990600" rtl="0" algn="l">
              <a:spcBef>
                <a:spcPts val="800"/>
              </a:spcBef>
              <a:spcAft>
                <a:spcPts val="0"/>
              </a:spcAft>
              <a:buClr>
                <a:schemeClr val="accent2"/>
              </a:buClr>
              <a:buSzPts val="3300"/>
              <a:buFont typeface="Noto Sans Symbols"/>
              <a:buNone/>
            </a:pPr>
            <a:r>
              <a:t/>
            </a:r>
            <a:endParaRPr b="1" sz="2200">
              <a:solidFill>
                <a:schemeClr val="accent2"/>
              </a:solidFill>
              <a:latin typeface="Arial"/>
              <a:ea typeface="Arial"/>
              <a:cs typeface="Arial"/>
              <a:sym typeface="Arial"/>
            </a:endParaRPr>
          </a:p>
          <a:p>
            <a:pPr indent="-533400" lvl="0" marL="990600" rtl="0" algn="ctr">
              <a:spcBef>
                <a:spcPts val="800"/>
              </a:spcBef>
              <a:spcAft>
                <a:spcPts val="0"/>
              </a:spcAft>
              <a:buClr>
                <a:schemeClr val="accent2"/>
              </a:buClr>
              <a:buSzPts val="2400"/>
              <a:buFont typeface="Noto Sans Symbols"/>
              <a:buNone/>
            </a:pPr>
            <a:r>
              <a:t/>
            </a:r>
            <a:endParaRPr>
              <a:solidFill>
                <a:schemeClr val="accent2"/>
              </a:solidFill>
              <a:latin typeface="Arial"/>
              <a:ea typeface="Arial"/>
              <a:cs typeface="Arial"/>
              <a:sym typeface="Arial"/>
            </a:endParaRPr>
          </a:p>
        </p:txBody>
      </p:sp>
      <p:sp>
        <p:nvSpPr>
          <p:cNvPr id="371" name="Google Shape;371;p26"/>
          <p:cNvSpPr/>
          <p:nvPr>
            <p:ph idx="12" type="sldNum"/>
          </p:nvPr>
        </p:nvSpPr>
        <p:spPr>
          <a:xfrm>
            <a:off x="8401037" y="6170822"/>
            <a:ext cx="650197" cy="481769"/>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7"/>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SUPPLIERS</a:t>
            </a:r>
            <a:endParaRPr sz="2600" cap="none">
              <a:solidFill>
                <a:srgbClr val="FF6600"/>
              </a:solidFill>
              <a:latin typeface="Calibri"/>
              <a:ea typeface="Calibri"/>
              <a:cs typeface="Calibri"/>
              <a:sym typeface="Calibri"/>
            </a:endParaRPr>
          </a:p>
        </p:txBody>
      </p:sp>
      <p:sp>
        <p:nvSpPr>
          <p:cNvPr id="377" name="Google Shape;377;p27"/>
          <p:cNvSpPr/>
          <p:nvPr/>
        </p:nvSpPr>
        <p:spPr>
          <a:xfrm>
            <a:off x="402450" y="1700808"/>
            <a:ext cx="7965963" cy="590931"/>
          </a:xfrm>
          <a:prstGeom prst="rect">
            <a:avLst/>
          </a:prstGeom>
          <a:noFill/>
          <a:ln>
            <a:noFill/>
          </a:ln>
        </p:spPr>
        <p:txBody>
          <a:bodyPr anchorCtr="0" anchor="t" bIns="45700" lIns="91425" spcFirstLastPara="1" rIns="91425" wrap="square" tIns="45700">
            <a:spAutoFit/>
          </a:bodyPr>
          <a:lstStyle/>
          <a:p>
            <a:pPr indent="0" lvl="1" marL="179388" marR="0" rtl="0" algn="l">
              <a:lnSpc>
                <a:spcPct val="80000"/>
              </a:lnSpc>
              <a:spcBef>
                <a:spcPts val="0"/>
              </a:spcBef>
              <a:spcAft>
                <a:spcPts val="0"/>
              </a:spcAft>
              <a:buNone/>
            </a:pPr>
            <a:r>
              <a:rPr b="0" i="0" lang="es-ES" sz="2000" u="none" cap="none" strike="noStrike">
                <a:solidFill>
                  <a:srgbClr val="7F7F7F"/>
                </a:solidFill>
                <a:latin typeface="Calibri"/>
                <a:ea typeface="Calibri"/>
                <a:cs typeface="Calibri"/>
                <a:sym typeface="Calibri"/>
              </a:rPr>
              <a:t>It is necessary to select the suppliers that meet the most suitable qualities based on:</a:t>
            </a:r>
            <a:endParaRPr b="0" i="0" sz="2000" u="none" cap="none" strike="noStrike">
              <a:solidFill>
                <a:srgbClr val="7F7F7F"/>
              </a:solidFill>
              <a:latin typeface="Calibri"/>
              <a:ea typeface="Calibri"/>
              <a:cs typeface="Calibri"/>
              <a:sym typeface="Calibri"/>
            </a:endParaRPr>
          </a:p>
        </p:txBody>
      </p:sp>
      <p:sp>
        <p:nvSpPr>
          <p:cNvPr id="378" name="Google Shape;378;p27"/>
          <p:cNvSpPr/>
          <p:nvPr/>
        </p:nvSpPr>
        <p:spPr>
          <a:xfrm>
            <a:off x="611560" y="2623144"/>
            <a:ext cx="8459787" cy="1323439"/>
          </a:xfrm>
          <a:prstGeom prst="rect">
            <a:avLst/>
          </a:prstGeom>
          <a:noFill/>
          <a:ln>
            <a:noFill/>
          </a:ln>
        </p:spPr>
        <p:txBody>
          <a:bodyPr anchorCtr="0" anchor="t" bIns="45700" lIns="91425" spcFirstLastPara="1" rIns="91425" wrap="square" tIns="45700">
            <a:spAutoFit/>
          </a:bodyPr>
          <a:lstStyle/>
          <a:p>
            <a:pPr indent="-274638" lvl="0" marL="274638" marR="0" rtl="0" algn="l">
              <a:spcBef>
                <a:spcPts val="0"/>
              </a:spcBef>
              <a:spcAft>
                <a:spcPts val="0"/>
              </a:spcAft>
              <a:buClr>
                <a:srgbClr val="7F7F7F"/>
              </a:buClr>
              <a:buSzPts val="2000"/>
              <a:buFont typeface="Calibri"/>
              <a:buChar char="•"/>
            </a:pPr>
            <a:r>
              <a:rPr lang="es-ES" sz="2000">
                <a:solidFill>
                  <a:srgbClr val="7F7F7F"/>
                </a:solidFill>
                <a:latin typeface="Calibri"/>
                <a:ea typeface="Calibri"/>
                <a:cs typeface="Calibri"/>
                <a:sym typeface="Calibri"/>
              </a:rPr>
              <a:t>Technical qualification and quality of your products</a:t>
            </a:r>
            <a:endParaRPr/>
          </a:p>
          <a:p>
            <a:pPr indent="-274638" lvl="0" marL="274638" marR="0" rtl="0" algn="l">
              <a:spcBef>
                <a:spcPts val="0"/>
              </a:spcBef>
              <a:spcAft>
                <a:spcPts val="0"/>
              </a:spcAft>
              <a:buClr>
                <a:srgbClr val="7F7F7F"/>
              </a:buClr>
              <a:buSzPts val="2000"/>
              <a:buFont typeface="Calibri"/>
              <a:buChar char="•"/>
            </a:pPr>
            <a:r>
              <a:rPr lang="es-ES" sz="2000">
                <a:solidFill>
                  <a:srgbClr val="7F7F7F"/>
                </a:solidFill>
                <a:latin typeface="Calibri"/>
                <a:ea typeface="Calibri"/>
                <a:cs typeface="Calibri"/>
                <a:sym typeface="Calibri"/>
              </a:rPr>
              <a:t>Prices and payment terms</a:t>
            </a:r>
            <a:endParaRPr/>
          </a:p>
          <a:p>
            <a:pPr indent="-274638" lvl="0" marL="274638" marR="0" rtl="0" algn="l">
              <a:spcBef>
                <a:spcPts val="0"/>
              </a:spcBef>
              <a:spcAft>
                <a:spcPts val="0"/>
              </a:spcAft>
              <a:buClr>
                <a:srgbClr val="7F7F7F"/>
              </a:buClr>
              <a:buSzPts val="2000"/>
              <a:buFont typeface="Calibri"/>
              <a:buChar char="•"/>
            </a:pPr>
            <a:r>
              <a:rPr lang="es-ES" sz="2000">
                <a:solidFill>
                  <a:srgbClr val="7F7F7F"/>
                </a:solidFill>
                <a:latin typeface="Calibri"/>
                <a:ea typeface="Calibri"/>
                <a:cs typeface="Calibri"/>
                <a:sym typeface="Calibri"/>
              </a:rPr>
              <a:t>Delivery times and seriousness in complying with the agreement.</a:t>
            </a:r>
            <a:endParaRPr/>
          </a:p>
          <a:p>
            <a:pPr indent="-274638" lvl="0" marL="274638" marR="0" rtl="0" algn="l">
              <a:spcBef>
                <a:spcPts val="0"/>
              </a:spcBef>
              <a:spcAft>
                <a:spcPts val="0"/>
              </a:spcAft>
              <a:buClr>
                <a:srgbClr val="7F7F7F"/>
              </a:buClr>
              <a:buSzPts val="2000"/>
              <a:buFont typeface="Calibri"/>
              <a:buChar char="•"/>
            </a:pPr>
            <a:r>
              <a:rPr lang="es-ES" sz="2000">
                <a:solidFill>
                  <a:srgbClr val="7F7F7F"/>
                </a:solidFill>
                <a:latin typeface="Calibri"/>
                <a:ea typeface="Calibri"/>
                <a:cs typeface="Calibri"/>
                <a:sym typeface="Calibri"/>
              </a:rPr>
              <a:t>If they are potential competitors (“integrated face-to-face”)</a:t>
            </a:r>
            <a:endParaRPr sz="2000">
              <a:solidFill>
                <a:srgbClr val="7F7F7F"/>
              </a:solidFill>
              <a:latin typeface="Calibri"/>
              <a:ea typeface="Calibri"/>
              <a:cs typeface="Calibri"/>
              <a:sym typeface="Calibri"/>
            </a:endParaRPr>
          </a:p>
        </p:txBody>
      </p:sp>
      <p:sp>
        <p:nvSpPr>
          <p:cNvPr id="379" name="Google Shape;379;p27"/>
          <p:cNvSpPr/>
          <p:nvPr>
            <p:ph idx="12" type="sldNum"/>
          </p:nvPr>
        </p:nvSpPr>
        <p:spPr>
          <a:xfrm>
            <a:off x="8256104" y="6170822"/>
            <a:ext cx="647854" cy="585794"/>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8"/>
          <p:cNvSpPr txBox="1"/>
          <p:nvPr>
            <p:ph idx="1" type="body"/>
          </p:nvPr>
        </p:nvSpPr>
        <p:spPr>
          <a:xfrm>
            <a:off x="323528" y="1984073"/>
            <a:ext cx="9144000" cy="820738"/>
          </a:xfrm>
          <a:prstGeom prst="rect">
            <a:avLst/>
          </a:prstGeom>
          <a:noFill/>
          <a:ln>
            <a:noFill/>
          </a:ln>
        </p:spPr>
        <p:txBody>
          <a:bodyPr anchorCtr="0" anchor="t" bIns="45700" lIns="91425" spcFirstLastPara="1" rIns="91425" wrap="square" tIns="45700">
            <a:normAutofit/>
          </a:bodyPr>
          <a:lstStyle/>
          <a:p>
            <a:pPr indent="0" lvl="1" marL="274638" rtl="0" algn="l">
              <a:lnSpc>
                <a:spcPct val="80000"/>
              </a:lnSpc>
              <a:spcBef>
                <a:spcPts val="0"/>
              </a:spcBef>
              <a:spcAft>
                <a:spcPts val="0"/>
              </a:spcAft>
              <a:buSzPts val="2000"/>
              <a:buNone/>
            </a:pPr>
            <a:r>
              <a:rPr lang="es-ES" sz="2000"/>
              <a:t>It is necessary to study </a:t>
            </a:r>
            <a:r>
              <a:rPr i="1" lang="es-ES" sz="2000"/>
              <a:t>the market</a:t>
            </a:r>
            <a:endParaRPr/>
          </a:p>
          <a:p>
            <a:pPr indent="0" lvl="1" marL="274638" rtl="0" algn="l">
              <a:lnSpc>
                <a:spcPct val="80000"/>
              </a:lnSpc>
              <a:spcBef>
                <a:spcPts val="300"/>
              </a:spcBef>
              <a:spcAft>
                <a:spcPts val="0"/>
              </a:spcAft>
              <a:buSzPts val="2000"/>
              <a:buNone/>
            </a:pPr>
            <a:r>
              <a:rPr lang="es-ES" sz="2000"/>
              <a:t>we are targeting</a:t>
            </a:r>
            <a:endParaRPr sz="2400"/>
          </a:p>
        </p:txBody>
      </p:sp>
      <p:sp>
        <p:nvSpPr>
          <p:cNvPr id="385" name="Google Shape;385;p28"/>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CUSTOMERS</a:t>
            </a:r>
            <a:endParaRPr sz="2600" cap="none">
              <a:solidFill>
                <a:srgbClr val="FF6600"/>
              </a:solidFill>
              <a:latin typeface="Calibri"/>
              <a:ea typeface="Calibri"/>
              <a:cs typeface="Calibri"/>
              <a:sym typeface="Calibri"/>
            </a:endParaRPr>
          </a:p>
        </p:txBody>
      </p:sp>
      <p:pic>
        <p:nvPicPr>
          <p:cNvPr descr="finanzas 2" id="386" name="Google Shape;386;p28"/>
          <p:cNvPicPr preferRelativeResize="0"/>
          <p:nvPr/>
        </p:nvPicPr>
        <p:blipFill rotWithShape="1">
          <a:blip r:embed="rId3">
            <a:alphaModFix/>
          </a:blip>
          <a:srcRect b="0" l="0" r="0" t="0"/>
          <a:stretch/>
        </p:blipFill>
        <p:spPr>
          <a:xfrm>
            <a:off x="5852575" y="1309035"/>
            <a:ext cx="2834225" cy="1631056"/>
          </a:xfrm>
          <a:prstGeom prst="rect">
            <a:avLst/>
          </a:prstGeom>
          <a:solidFill>
            <a:schemeClr val="accent1">
              <a:alpha val="49803"/>
            </a:schemeClr>
          </a:solidFill>
          <a:ln>
            <a:noFill/>
          </a:ln>
        </p:spPr>
      </p:pic>
      <p:sp>
        <p:nvSpPr>
          <p:cNvPr id="387" name="Google Shape;387;p28"/>
          <p:cNvSpPr/>
          <p:nvPr/>
        </p:nvSpPr>
        <p:spPr>
          <a:xfrm>
            <a:off x="498873" y="2996952"/>
            <a:ext cx="8187927" cy="1631216"/>
          </a:xfrm>
          <a:prstGeom prst="rect">
            <a:avLst/>
          </a:prstGeom>
          <a:gradFill>
            <a:gsLst>
              <a:gs pos="0">
                <a:srgbClr val="7D997D"/>
              </a:gs>
              <a:gs pos="80000">
                <a:srgbClr val="A5C9A5"/>
              </a:gs>
              <a:gs pos="100000">
                <a:srgbClr val="A6CAA6"/>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127000" lvl="0" marL="0" marR="0" rtl="0" algn="l">
              <a:spcBef>
                <a:spcPts val="0"/>
              </a:spcBef>
              <a:spcAft>
                <a:spcPts val="0"/>
              </a:spcAft>
              <a:buClr>
                <a:schemeClr val="lt1"/>
              </a:buClr>
              <a:buSzPts val="2000"/>
              <a:buFont typeface="Calibri"/>
              <a:buChar char="•"/>
            </a:pPr>
            <a:r>
              <a:rPr b="1" lang="es-ES" sz="2000">
                <a:solidFill>
                  <a:schemeClr val="lt1"/>
                </a:solidFill>
                <a:latin typeface="Calibri"/>
                <a:ea typeface="Calibri"/>
                <a:cs typeface="Calibri"/>
                <a:sym typeface="Calibri"/>
              </a:rPr>
              <a:t>How big is that market?</a:t>
            </a:r>
            <a:endParaRPr/>
          </a:p>
          <a:p>
            <a:pPr indent="-127000" lvl="0" marL="0" marR="0" rtl="0" algn="l">
              <a:spcBef>
                <a:spcPts val="0"/>
              </a:spcBef>
              <a:spcAft>
                <a:spcPts val="0"/>
              </a:spcAft>
              <a:buClr>
                <a:schemeClr val="lt1"/>
              </a:buClr>
              <a:buSzPts val="2000"/>
              <a:buFont typeface="Calibri"/>
              <a:buChar char="•"/>
            </a:pPr>
            <a:r>
              <a:rPr b="1" lang="es-ES" sz="2000">
                <a:solidFill>
                  <a:schemeClr val="lt1"/>
                </a:solidFill>
                <a:latin typeface="Calibri"/>
                <a:ea typeface="Calibri"/>
                <a:cs typeface="Calibri"/>
                <a:sym typeface="Calibri"/>
              </a:rPr>
              <a:t>Who is our potential client and what is their profile?</a:t>
            </a:r>
            <a:endParaRPr/>
          </a:p>
          <a:p>
            <a:pPr indent="-127000" lvl="0" marL="0" marR="0" rtl="0" algn="l">
              <a:spcBef>
                <a:spcPts val="0"/>
              </a:spcBef>
              <a:spcAft>
                <a:spcPts val="0"/>
              </a:spcAft>
              <a:buClr>
                <a:schemeClr val="lt1"/>
              </a:buClr>
              <a:buSzPts val="2000"/>
              <a:buFont typeface="Calibri"/>
              <a:buChar char="•"/>
            </a:pPr>
            <a:r>
              <a:rPr b="1" lang="es-ES" sz="2000">
                <a:solidFill>
                  <a:schemeClr val="lt1"/>
                </a:solidFill>
                <a:latin typeface="Calibri"/>
                <a:ea typeface="Calibri"/>
                <a:cs typeface="Calibri"/>
                <a:sym typeface="Calibri"/>
              </a:rPr>
              <a:t>Why do potential customers need our product?</a:t>
            </a:r>
            <a:endParaRPr/>
          </a:p>
          <a:p>
            <a:pPr indent="-127000" lvl="0" marL="0" marR="0" rtl="0" algn="l">
              <a:spcBef>
                <a:spcPts val="0"/>
              </a:spcBef>
              <a:spcAft>
                <a:spcPts val="0"/>
              </a:spcAft>
              <a:buClr>
                <a:schemeClr val="lt1"/>
              </a:buClr>
              <a:buSzPts val="2000"/>
              <a:buFont typeface="Calibri"/>
              <a:buChar char="•"/>
            </a:pPr>
            <a:r>
              <a:rPr b="1" lang="es-ES" sz="2000">
                <a:solidFill>
                  <a:schemeClr val="lt1"/>
                </a:solidFill>
                <a:latin typeface="Calibri"/>
                <a:ea typeface="Calibri"/>
                <a:cs typeface="Calibri"/>
                <a:sym typeface="Calibri"/>
              </a:rPr>
              <a:t>How do you make people realize they need it?</a:t>
            </a:r>
            <a:endParaRPr/>
          </a:p>
          <a:p>
            <a:pPr indent="-127000" lvl="0" marL="0" marR="0" rtl="0" algn="l">
              <a:spcBef>
                <a:spcPts val="0"/>
              </a:spcBef>
              <a:spcAft>
                <a:spcPts val="0"/>
              </a:spcAft>
              <a:buClr>
                <a:schemeClr val="lt1"/>
              </a:buClr>
              <a:buSzPts val="2000"/>
              <a:buFont typeface="Calibri"/>
              <a:buChar char="•"/>
            </a:pPr>
            <a:r>
              <a:rPr b="1" lang="es-ES" sz="2000">
                <a:solidFill>
                  <a:schemeClr val="lt1"/>
                </a:solidFill>
                <a:latin typeface="Calibri"/>
                <a:ea typeface="Calibri"/>
                <a:cs typeface="Calibri"/>
                <a:sym typeface="Calibri"/>
              </a:rPr>
              <a:t>How will we reach our potential clients?</a:t>
            </a:r>
            <a:endParaRPr b="1" sz="2000">
              <a:solidFill>
                <a:schemeClr val="lt1"/>
              </a:solidFill>
              <a:latin typeface="Calibri"/>
              <a:ea typeface="Calibri"/>
              <a:cs typeface="Calibri"/>
              <a:sym typeface="Calibri"/>
            </a:endParaRPr>
          </a:p>
        </p:txBody>
      </p:sp>
      <p:sp>
        <p:nvSpPr>
          <p:cNvPr id="388" name="Google Shape;388;p28"/>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9"/>
          <p:cNvSpPr/>
          <p:nvPr/>
        </p:nvSpPr>
        <p:spPr>
          <a:xfrm>
            <a:off x="2286000" y="2147888"/>
            <a:ext cx="4572000"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29"/>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a:t>
            </a:r>
            <a:endParaRPr sz="2600" cap="none">
              <a:solidFill>
                <a:srgbClr val="FF6600"/>
              </a:solidFill>
              <a:latin typeface="Calibri"/>
              <a:ea typeface="Calibri"/>
              <a:cs typeface="Calibri"/>
              <a:sym typeface="Calibri"/>
            </a:endParaRPr>
          </a:p>
        </p:txBody>
      </p:sp>
      <p:sp>
        <p:nvSpPr>
          <p:cNvPr id="395" name="Google Shape;395;p29"/>
          <p:cNvSpPr/>
          <p:nvPr/>
        </p:nvSpPr>
        <p:spPr>
          <a:xfrm>
            <a:off x="869694" y="1427931"/>
            <a:ext cx="2087562" cy="896938"/>
          </a:xfrm>
          <a:prstGeom prst="cloudCallout">
            <a:avLst>
              <a:gd fmla="val 44144" name="adj1"/>
              <a:gd fmla="val 44338" name="adj2"/>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500">
                <a:solidFill>
                  <a:srgbClr val="000204"/>
                </a:solidFill>
                <a:latin typeface="Calibri"/>
                <a:ea typeface="Calibri"/>
                <a:cs typeface="Calibri"/>
                <a:sym typeface="Calibri"/>
              </a:rPr>
              <a:t>What PRODUCT</a:t>
            </a:r>
            <a:endParaRPr/>
          </a:p>
        </p:txBody>
      </p:sp>
      <p:sp>
        <p:nvSpPr>
          <p:cNvPr id="396" name="Google Shape;396;p29"/>
          <p:cNvSpPr/>
          <p:nvPr/>
        </p:nvSpPr>
        <p:spPr>
          <a:xfrm>
            <a:off x="4716463" y="1196975"/>
            <a:ext cx="1871662" cy="896938"/>
          </a:xfrm>
          <a:prstGeom prst="cloudCallout">
            <a:avLst>
              <a:gd fmla="val -35074" name="adj1"/>
              <a:gd fmla="val 61505" name="adj2"/>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500">
                <a:solidFill>
                  <a:srgbClr val="000204"/>
                </a:solidFill>
                <a:latin typeface="Calibri"/>
                <a:ea typeface="Calibri"/>
                <a:cs typeface="Calibri"/>
                <a:sym typeface="Calibri"/>
              </a:rPr>
              <a:t>What</a:t>
            </a:r>
            <a:endParaRPr/>
          </a:p>
          <a:p>
            <a:pPr indent="0" lvl="0" marL="0" marR="0" rtl="0" algn="ctr">
              <a:spcBef>
                <a:spcPts val="0"/>
              </a:spcBef>
              <a:spcAft>
                <a:spcPts val="0"/>
              </a:spcAft>
              <a:buNone/>
            </a:pPr>
            <a:r>
              <a:rPr b="1" lang="es-ES" sz="1500">
                <a:solidFill>
                  <a:srgbClr val="000204"/>
                </a:solidFill>
                <a:latin typeface="Calibri"/>
                <a:ea typeface="Calibri"/>
                <a:cs typeface="Calibri"/>
                <a:sym typeface="Calibri"/>
              </a:rPr>
              <a:t>PRICE</a:t>
            </a:r>
            <a:endParaRPr/>
          </a:p>
        </p:txBody>
      </p:sp>
      <p:pic>
        <p:nvPicPr>
          <p:cNvPr descr="cliemntes" id="397" name="Google Shape;397;p29"/>
          <p:cNvPicPr preferRelativeResize="0"/>
          <p:nvPr/>
        </p:nvPicPr>
        <p:blipFill rotWithShape="1">
          <a:blip r:embed="rId3">
            <a:alphaModFix/>
          </a:blip>
          <a:srcRect b="0" l="0" r="0" t="0"/>
          <a:stretch/>
        </p:blipFill>
        <p:spPr>
          <a:xfrm>
            <a:off x="413543" y="3302854"/>
            <a:ext cx="2089150" cy="1096963"/>
          </a:xfrm>
          <a:prstGeom prst="rect">
            <a:avLst/>
          </a:prstGeom>
          <a:noFill/>
          <a:ln>
            <a:noFill/>
          </a:ln>
        </p:spPr>
      </p:pic>
      <p:sp>
        <p:nvSpPr>
          <p:cNvPr id="398" name="Google Shape;398;p29"/>
          <p:cNvSpPr txBox="1"/>
          <p:nvPr/>
        </p:nvSpPr>
        <p:spPr>
          <a:xfrm>
            <a:off x="342105" y="4404016"/>
            <a:ext cx="2160588" cy="320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500">
                <a:solidFill>
                  <a:schemeClr val="dk1"/>
                </a:solidFill>
                <a:latin typeface="Verdana"/>
                <a:ea typeface="Verdana"/>
                <a:cs typeface="Verdana"/>
                <a:sym typeface="Verdana"/>
              </a:rPr>
              <a:t>COMPETITORS</a:t>
            </a:r>
            <a:endParaRPr/>
          </a:p>
        </p:txBody>
      </p:sp>
      <p:pic>
        <p:nvPicPr>
          <p:cNvPr descr="clientes" id="399" name="Google Shape;399;p29"/>
          <p:cNvPicPr preferRelativeResize="0"/>
          <p:nvPr/>
        </p:nvPicPr>
        <p:blipFill rotWithShape="1">
          <a:blip r:embed="rId4">
            <a:alphaModFix/>
          </a:blip>
          <a:srcRect b="0" l="0" r="0" t="0"/>
          <a:stretch/>
        </p:blipFill>
        <p:spPr>
          <a:xfrm>
            <a:off x="7173826" y="2987030"/>
            <a:ext cx="1412787" cy="1412787"/>
          </a:xfrm>
          <a:prstGeom prst="rect">
            <a:avLst/>
          </a:prstGeom>
          <a:noFill/>
          <a:ln>
            <a:noFill/>
          </a:ln>
        </p:spPr>
      </p:pic>
      <p:sp>
        <p:nvSpPr>
          <p:cNvPr id="400" name="Google Shape;400;p29"/>
          <p:cNvSpPr txBox="1"/>
          <p:nvPr/>
        </p:nvSpPr>
        <p:spPr>
          <a:xfrm>
            <a:off x="6046786" y="4424821"/>
            <a:ext cx="3097213" cy="3206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500">
                <a:solidFill>
                  <a:schemeClr val="dk1"/>
                </a:solidFill>
                <a:latin typeface="Verdana"/>
                <a:ea typeface="Verdana"/>
                <a:cs typeface="Verdana"/>
                <a:sym typeface="Verdana"/>
              </a:rPr>
              <a:t>MARKET SEGMENT</a:t>
            </a:r>
            <a:endParaRPr/>
          </a:p>
        </p:txBody>
      </p:sp>
      <p:sp>
        <p:nvSpPr>
          <p:cNvPr id="401" name="Google Shape;401;p29"/>
          <p:cNvSpPr/>
          <p:nvPr/>
        </p:nvSpPr>
        <p:spPr>
          <a:xfrm>
            <a:off x="841074" y="4724691"/>
            <a:ext cx="6754319" cy="710090"/>
          </a:xfrm>
          <a:prstGeom prst="curvedUpArrow">
            <a:avLst>
              <a:gd fmla="val 198278" name="adj1"/>
              <a:gd fmla="val 396556" name="adj2"/>
              <a:gd fmla="val 33333" name="adj3"/>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9"/>
          <p:cNvSpPr txBox="1"/>
          <p:nvPr/>
        </p:nvSpPr>
        <p:spPr>
          <a:xfrm>
            <a:off x="2770981" y="4534960"/>
            <a:ext cx="288131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00">
                <a:solidFill>
                  <a:schemeClr val="dk1"/>
                </a:solidFill>
                <a:latin typeface="Verdana"/>
                <a:ea typeface="Verdana"/>
                <a:cs typeface="Verdana"/>
                <a:sym typeface="Verdana"/>
              </a:rPr>
              <a:t>competitors also reach our customers</a:t>
            </a:r>
            <a:endParaRPr b="1" sz="1000">
              <a:solidFill>
                <a:schemeClr val="dk1"/>
              </a:solidFill>
              <a:latin typeface="Verdana"/>
              <a:ea typeface="Verdana"/>
              <a:cs typeface="Verdana"/>
              <a:sym typeface="Verdana"/>
            </a:endParaRPr>
          </a:p>
        </p:txBody>
      </p:sp>
      <p:sp>
        <p:nvSpPr>
          <p:cNvPr id="403" name="Google Shape;403;p29"/>
          <p:cNvSpPr/>
          <p:nvPr/>
        </p:nvSpPr>
        <p:spPr>
          <a:xfrm rot="10800000">
            <a:off x="1458119" y="2532421"/>
            <a:ext cx="1655762" cy="647700"/>
          </a:xfrm>
          <a:custGeom>
            <a:rect b="b" l="l" r="r" t="t"/>
            <a:pathLst>
              <a:path extrusionOk="0" h="21600" w="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gradFill>
            <a:gsLst>
              <a:gs pos="0">
                <a:srgbClr val="7598A3"/>
              </a:gs>
              <a:gs pos="80000">
                <a:srgbClr val="9BC9D6"/>
              </a:gs>
              <a:gs pos="100000">
                <a:srgbClr val="9ACBD9"/>
              </a:gs>
            </a:gsLst>
            <a:lin ang="16200000" scaled="0"/>
          </a:gradFill>
          <a:ln cap="flat" cmpd="sng" w="9525">
            <a:solidFill>
              <a:srgbClr val="A2C8D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9"/>
          <p:cNvSpPr txBox="1"/>
          <p:nvPr/>
        </p:nvSpPr>
        <p:spPr>
          <a:xfrm>
            <a:off x="1458100" y="2532400"/>
            <a:ext cx="1655762" cy="647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000">
                <a:solidFill>
                  <a:schemeClr val="lt1"/>
                </a:solidFill>
                <a:latin typeface="Calibri"/>
                <a:ea typeface="Calibri"/>
                <a:cs typeface="Calibri"/>
                <a:sym typeface="Calibri"/>
              </a:rPr>
              <a:t>Who?</a:t>
            </a:r>
            <a:endParaRPr/>
          </a:p>
        </p:txBody>
      </p:sp>
      <p:sp>
        <p:nvSpPr>
          <p:cNvPr id="405" name="Google Shape;405;p29"/>
          <p:cNvSpPr/>
          <p:nvPr/>
        </p:nvSpPr>
        <p:spPr>
          <a:xfrm rot="5400000">
            <a:off x="6228556" y="875865"/>
            <a:ext cx="576263" cy="3384550"/>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rgbClr val="7598A3"/>
              </a:gs>
              <a:gs pos="80000">
                <a:srgbClr val="9BC9D6"/>
              </a:gs>
              <a:gs pos="100000">
                <a:srgbClr val="9ACBD9"/>
              </a:gs>
            </a:gsLst>
            <a:lin ang="16200000" scaled="0"/>
          </a:gradFill>
          <a:ln cap="flat" cmpd="sng" w="9525">
            <a:solidFill>
              <a:srgbClr val="A2C8D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9"/>
          <p:cNvSpPr txBox="1"/>
          <p:nvPr/>
        </p:nvSpPr>
        <p:spPr>
          <a:xfrm>
            <a:off x="4824407" y="2279994"/>
            <a:ext cx="3384550" cy="57626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9"/>
          <p:cNvSpPr/>
          <p:nvPr/>
        </p:nvSpPr>
        <p:spPr>
          <a:xfrm>
            <a:off x="4932363" y="2270125"/>
            <a:ext cx="1584325" cy="2444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000">
                <a:solidFill>
                  <a:schemeClr val="lt1"/>
                </a:solidFill>
                <a:latin typeface="Calibri"/>
                <a:ea typeface="Calibri"/>
                <a:cs typeface="Calibri"/>
                <a:sym typeface="Calibri"/>
              </a:rPr>
              <a:t>Why?</a:t>
            </a:r>
            <a:endParaRPr sz="1000">
              <a:solidFill>
                <a:schemeClr val="lt1"/>
              </a:solidFill>
              <a:latin typeface="Calibri"/>
              <a:ea typeface="Calibri"/>
              <a:cs typeface="Calibri"/>
              <a:sym typeface="Calibri"/>
            </a:endParaRPr>
          </a:p>
        </p:txBody>
      </p:sp>
      <p:pic>
        <p:nvPicPr>
          <p:cNvPr id="408" name="Google Shape;408;p29"/>
          <p:cNvPicPr preferRelativeResize="0"/>
          <p:nvPr/>
        </p:nvPicPr>
        <p:blipFill rotWithShape="1">
          <a:blip r:embed="rId5">
            <a:alphaModFix/>
          </a:blip>
          <a:srcRect b="0" l="0" r="0" t="0"/>
          <a:stretch/>
        </p:blipFill>
        <p:spPr>
          <a:xfrm>
            <a:off x="3134282" y="1569599"/>
            <a:ext cx="1641174" cy="962822"/>
          </a:xfrm>
          <a:prstGeom prst="rect">
            <a:avLst/>
          </a:prstGeom>
          <a:noFill/>
          <a:ln>
            <a:noFill/>
          </a:ln>
        </p:spPr>
      </p:pic>
      <p:sp>
        <p:nvSpPr>
          <p:cNvPr id="409" name="Google Shape;409;p29"/>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
          <p:cNvSpPr txBox="1"/>
          <p:nvPr>
            <p:ph type="title"/>
          </p:nvPr>
        </p:nvSpPr>
        <p:spPr>
          <a:xfrm>
            <a:off x="611560" y="365760"/>
            <a:ext cx="792088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COMPETENCES OF THE TRAINING PROGRAM</a:t>
            </a:r>
            <a:endParaRPr sz="2600">
              <a:solidFill>
                <a:srgbClr val="FF6600"/>
              </a:solidFill>
              <a:latin typeface="Calibri"/>
              <a:ea typeface="Calibri"/>
              <a:cs typeface="Calibri"/>
              <a:sym typeface="Calibri"/>
            </a:endParaRPr>
          </a:p>
        </p:txBody>
      </p:sp>
      <p:sp>
        <p:nvSpPr>
          <p:cNvPr id="142" name="Google Shape;142;p3"/>
          <p:cNvSpPr txBox="1"/>
          <p:nvPr>
            <p:ph idx="1" type="body"/>
          </p:nvPr>
        </p:nvSpPr>
        <p:spPr>
          <a:xfrm>
            <a:off x="611560" y="1340767"/>
            <a:ext cx="7920880" cy="348175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200"/>
              <a:buChar char="•"/>
            </a:pPr>
            <a:r>
              <a:rPr b="0" lang="es-ES" sz="2200"/>
              <a:t>Evaluate the entrepreneur's profile in relation to her business idea.</a:t>
            </a:r>
            <a:endParaRPr/>
          </a:p>
          <a:p>
            <a:pPr indent="-342900" lvl="0" marL="342900" rtl="0" algn="l">
              <a:spcBef>
                <a:spcPts val="800"/>
              </a:spcBef>
              <a:spcAft>
                <a:spcPts val="0"/>
              </a:spcAft>
              <a:buClr>
                <a:schemeClr val="dk1"/>
              </a:buClr>
              <a:buSzPts val="2200"/>
              <a:buChar char="•"/>
            </a:pPr>
            <a:r>
              <a:rPr b="0" lang="es-ES" sz="2200"/>
              <a:t>Think about the business alternative: the activity sector and its evolution, commercial and technical information, current regulations, entry barriers ...</a:t>
            </a:r>
            <a:endParaRPr/>
          </a:p>
          <a:p>
            <a:pPr indent="-342900" lvl="0" marL="342900" rtl="0" algn="l">
              <a:spcBef>
                <a:spcPts val="800"/>
              </a:spcBef>
              <a:spcAft>
                <a:spcPts val="0"/>
              </a:spcAft>
              <a:buClr>
                <a:schemeClr val="dk1"/>
              </a:buClr>
              <a:buSzPts val="2200"/>
              <a:buChar char="•"/>
            </a:pPr>
            <a:r>
              <a:rPr b="0" lang="es-ES" sz="2200"/>
              <a:t>Realize the analysis of the environment.</a:t>
            </a:r>
            <a:endParaRPr/>
          </a:p>
          <a:p>
            <a:pPr indent="-342900" lvl="0" marL="342900" rtl="0" algn="l">
              <a:spcBef>
                <a:spcPts val="800"/>
              </a:spcBef>
              <a:spcAft>
                <a:spcPts val="0"/>
              </a:spcAft>
              <a:buClr>
                <a:schemeClr val="dk1"/>
              </a:buClr>
              <a:buSzPts val="2200"/>
              <a:buChar char="•"/>
            </a:pPr>
            <a:r>
              <a:rPr b="0" lang="es-ES" sz="2200"/>
              <a:t>Analyze competitive advantages by performing a SWOT analysis.</a:t>
            </a:r>
            <a:endParaRPr/>
          </a:p>
          <a:p>
            <a:pPr indent="-342900" lvl="0" marL="342900" rtl="0" algn="l">
              <a:spcBef>
                <a:spcPts val="800"/>
              </a:spcBef>
              <a:spcAft>
                <a:spcPts val="0"/>
              </a:spcAft>
              <a:buClr>
                <a:schemeClr val="dk1"/>
              </a:buClr>
              <a:buSzPts val="2200"/>
              <a:buChar char="•"/>
            </a:pPr>
            <a:r>
              <a:rPr b="0" lang="es-ES" sz="2200"/>
              <a:t>Decide the optimal size of the business.</a:t>
            </a:r>
            <a:endParaRPr b="0" sz="2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30"/>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CUSTOMERS</a:t>
            </a:r>
            <a:endParaRPr sz="2600" cap="none">
              <a:solidFill>
                <a:srgbClr val="FF6600"/>
              </a:solidFill>
              <a:latin typeface="Calibri"/>
              <a:ea typeface="Calibri"/>
              <a:cs typeface="Calibri"/>
              <a:sym typeface="Calibri"/>
            </a:endParaRPr>
          </a:p>
        </p:txBody>
      </p:sp>
      <p:sp>
        <p:nvSpPr>
          <p:cNvPr id="415" name="Google Shape;415;p30"/>
          <p:cNvSpPr txBox="1"/>
          <p:nvPr/>
        </p:nvSpPr>
        <p:spPr>
          <a:xfrm>
            <a:off x="452815" y="1196752"/>
            <a:ext cx="8675687" cy="1000274"/>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chemeClr val="hlink"/>
              </a:buClr>
              <a:buSzPts val="1200"/>
              <a:buFont typeface="Noto Sans Symbols"/>
              <a:buNone/>
            </a:pPr>
            <a:r>
              <a:rPr lang="es-ES" sz="2000">
                <a:solidFill>
                  <a:schemeClr val="dk2"/>
                </a:solidFill>
                <a:latin typeface="Verdana"/>
                <a:ea typeface="Verdana"/>
                <a:cs typeface="Verdana"/>
                <a:sym typeface="Verdana"/>
              </a:rPr>
              <a:t>We need to estimate the size of the market for which we will define:</a:t>
            </a:r>
            <a:endParaRPr i="1" sz="2000">
              <a:solidFill>
                <a:schemeClr val="dk2"/>
              </a:solidFill>
              <a:latin typeface="Verdana"/>
              <a:ea typeface="Verdana"/>
              <a:cs typeface="Verdana"/>
              <a:sym typeface="Verdana"/>
            </a:endParaRPr>
          </a:p>
          <a:p>
            <a:pPr indent="0" lvl="0" marL="0" marR="0" rtl="0" algn="l">
              <a:spcBef>
                <a:spcPts val="900"/>
              </a:spcBef>
              <a:spcAft>
                <a:spcPts val="0"/>
              </a:spcAft>
              <a:buNone/>
            </a:pPr>
            <a:r>
              <a:t/>
            </a:r>
            <a:endParaRPr sz="1800">
              <a:solidFill>
                <a:schemeClr val="accent2"/>
              </a:solidFill>
              <a:latin typeface="Verdana"/>
              <a:ea typeface="Verdana"/>
              <a:cs typeface="Verdana"/>
              <a:sym typeface="Verdana"/>
            </a:endParaRPr>
          </a:p>
        </p:txBody>
      </p:sp>
      <p:pic>
        <p:nvPicPr>
          <p:cNvPr descr="mercado" id="416" name="Google Shape;416;p30"/>
          <p:cNvPicPr preferRelativeResize="0"/>
          <p:nvPr>
            <p:ph idx="1" type="body"/>
          </p:nvPr>
        </p:nvPicPr>
        <p:blipFill rotWithShape="1">
          <a:blip r:embed="rId3">
            <a:alphaModFix/>
          </a:blip>
          <a:srcRect b="0" l="0" r="0" t="0"/>
          <a:stretch/>
        </p:blipFill>
        <p:spPr>
          <a:xfrm>
            <a:off x="323528" y="2708920"/>
            <a:ext cx="1757084" cy="2328272"/>
          </a:xfrm>
          <a:prstGeom prst="rect">
            <a:avLst/>
          </a:prstGeom>
          <a:noFill/>
          <a:ln>
            <a:noFill/>
          </a:ln>
        </p:spPr>
      </p:pic>
      <p:sp>
        <p:nvSpPr>
          <p:cNvPr id="417" name="Google Shape;417;p30"/>
          <p:cNvSpPr/>
          <p:nvPr/>
        </p:nvSpPr>
        <p:spPr>
          <a:xfrm>
            <a:off x="2386012" y="2060848"/>
            <a:ext cx="6300787" cy="224676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Arial"/>
              <a:buChar char="•"/>
            </a:pPr>
            <a:r>
              <a:rPr lang="es-ES" sz="2000">
                <a:solidFill>
                  <a:schemeClr val="lt1"/>
                </a:solidFill>
                <a:latin typeface="Calibri"/>
                <a:ea typeface="Calibri"/>
                <a:cs typeface="Calibri"/>
                <a:sym typeface="Calibri"/>
              </a:rPr>
              <a:t>The </a:t>
            </a:r>
            <a:r>
              <a:rPr b="1" lang="es-ES" sz="2000">
                <a:solidFill>
                  <a:schemeClr val="accent1"/>
                </a:solidFill>
                <a:latin typeface="Calibri"/>
                <a:ea typeface="Calibri"/>
                <a:cs typeface="Calibri"/>
                <a:sym typeface="Calibri"/>
              </a:rPr>
              <a:t>geographic market</a:t>
            </a:r>
            <a:r>
              <a:rPr lang="es-ES" sz="2000">
                <a:solidFill>
                  <a:schemeClr val="lt1"/>
                </a:solidFill>
                <a:latin typeface="Calibri"/>
                <a:ea typeface="Calibri"/>
                <a:cs typeface="Calibri"/>
                <a:sym typeface="Calibri"/>
              </a:rPr>
              <a:t>: areas where the product or service will be offered</a:t>
            </a:r>
            <a:endParaRPr/>
          </a:p>
          <a:p>
            <a:pPr indent="-342900" lvl="0" marL="342900" marR="0" rtl="0" algn="l">
              <a:spcBef>
                <a:spcPts val="0"/>
              </a:spcBef>
              <a:spcAft>
                <a:spcPts val="0"/>
              </a:spcAft>
              <a:buClr>
                <a:schemeClr val="lt1"/>
              </a:buClr>
              <a:buSzPts val="2000"/>
              <a:buFont typeface="Arial"/>
              <a:buChar char="•"/>
            </a:pPr>
            <a:r>
              <a:rPr lang="es-ES" sz="2000">
                <a:solidFill>
                  <a:schemeClr val="lt1"/>
                </a:solidFill>
                <a:latin typeface="Calibri"/>
                <a:ea typeface="Calibri"/>
                <a:cs typeface="Calibri"/>
                <a:sym typeface="Calibri"/>
              </a:rPr>
              <a:t>The </a:t>
            </a:r>
            <a:r>
              <a:rPr b="1" lang="es-ES" sz="2000">
                <a:solidFill>
                  <a:schemeClr val="accent1"/>
                </a:solidFill>
                <a:latin typeface="Calibri"/>
                <a:ea typeface="Calibri"/>
                <a:cs typeface="Calibri"/>
                <a:sym typeface="Calibri"/>
              </a:rPr>
              <a:t>target market</a:t>
            </a:r>
            <a:r>
              <a:rPr lang="es-ES" sz="2000">
                <a:solidFill>
                  <a:schemeClr val="lt1"/>
                </a:solidFill>
                <a:latin typeface="Calibri"/>
                <a:ea typeface="Calibri"/>
                <a:cs typeface="Calibri"/>
                <a:sym typeface="Calibri"/>
              </a:rPr>
              <a:t>: specific market segments we are going to target</a:t>
            </a:r>
            <a:endParaRPr/>
          </a:p>
          <a:p>
            <a:pPr indent="-342900" lvl="0" marL="342900" marR="0" rtl="0" algn="l">
              <a:spcBef>
                <a:spcPts val="0"/>
              </a:spcBef>
              <a:spcAft>
                <a:spcPts val="0"/>
              </a:spcAft>
              <a:buClr>
                <a:schemeClr val="lt1"/>
              </a:buClr>
              <a:buSzPts val="2000"/>
              <a:buFont typeface="Arial"/>
              <a:buChar char="•"/>
            </a:pPr>
            <a:r>
              <a:rPr lang="es-ES" sz="2000">
                <a:solidFill>
                  <a:schemeClr val="lt1"/>
                </a:solidFill>
                <a:latin typeface="Calibri"/>
                <a:ea typeface="Calibri"/>
                <a:cs typeface="Calibri"/>
                <a:sym typeface="Calibri"/>
              </a:rPr>
              <a:t>The </a:t>
            </a:r>
            <a:r>
              <a:rPr b="1" lang="es-ES" sz="2000">
                <a:solidFill>
                  <a:schemeClr val="accent1"/>
                </a:solidFill>
                <a:latin typeface="Calibri"/>
                <a:ea typeface="Calibri"/>
                <a:cs typeface="Calibri"/>
                <a:sym typeface="Calibri"/>
              </a:rPr>
              <a:t>market situation</a:t>
            </a:r>
            <a:r>
              <a:rPr lang="es-ES" sz="2000">
                <a:solidFill>
                  <a:schemeClr val="lt1"/>
                </a:solidFill>
                <a:latin typeface="Calibri"/>
                <a:ea typeface="Calibri"/>
                <a:cs typeface="Calibri"/>
                <a:sym typeface="Calibri"/>
              </a:rPr>
              <a:t>: current state and possible evolution of our market and the market in general</a:t>
            </a:r>
            <a:endParaRPr/>
          </a:p>
          <a:p>
            <a:pPr indent="-342900" lvl="0" marL="342900" marR="0" rtl="0" algn="l">
              <a:spcBef>
                <a:spcPts val="0"/>
              </a:spcBef>
              <a:spcAft>
                <a:spcPts val="0"/>
              </a:spcAft>
              <a:buClr>
                <a:schemeClr val="lt1"/>
              </a:buClr>
              <a:buSzPts val="2000"/>
              <a:buFont typeface="Arial"/>
              <a:buChar char="•"/>
            </a:pPr>
            <a:r>
              <a:rPr lang="es-ES" sz="2000">
                <a:solidFill>
                  <a:schemeClr val="lt1"/>
                </a:solidFill>
                <a:latin typeface="Calibri"/>
                <a:ea typeface="Calibri"/>
                <a:cs typeface="Calibri"/>
                <a:sym typeface="Calibri"/>
              </a:rPr>
              <a:t>The </a:t>
            </a:r>
            <a:r>
              <a:rPr b="1" lang="es-ES" sz="2000">
                <a:solidFill>
                  <a:schemeClr val="accent1"/>
                </a:solidFill>
                <a:latin typeface="Calibri"/>
                <a:ea typeface="Calibri"/>
                <a:cs typeface="Calibri"/>
                <a:sym typeface="Calibri"/>
              </a:rPr>
              <a:t>profile</a:t>
            </a:r>
            <a:r>
              <a:rPr lang="es-ES" sz="2000">
                <a:solidFill>
                  <a:schemeClr val="lt1"/>
                </a:solidFill>
                <a:latin typeface="Calibri"/>
                <a:ea typeface="Calibri"/>
                <a:cs typeface="Calibri"/>
                <a:sym typeface="Calibri"/>
              </a:rPr>
              <a:t> of our potential client.</a:t>
            </a:r>
            <a:endParaRPr sz="2000">
              <a:solidFill>
                <a:schemeClr val="lt1"/>
              </a:solidFill>
              <a:latin typeface="Calibri"/>
              <a:ea typeface="Calibri"/>
              <a:cs typeface="Calibri"/>
              <a:sym typeface="Calibri"/>
            </a:endParaRPr>
          </a:p>
        </p:txBody>
      </p:sp>
      <p:sp>
        <p:nvSpPr>
          <p:cNvPr id="418" name="Google Shape;418;p30"/>
          <p:cNvSpPr/>
          <p:nvPr>
            <p:ph idx="12" type="sldNum"/>
          </p:nvPr>
        </p:nvSpPr>
        <p:spPr>
          <a:xfrm>
            <a:off x="8256104" y="6170822"/>
            <a:ext cx="647854" cy="585794"/>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1"/>
          <p:cNvSpPr txBox="1"/>
          <p:nvPr>
            <p:ph idx="1" type="body"/>
          </p:nvPr>
        </p:nvSpPr>
        <p:spPr>
          <a:xfrm>
            <a:off x="457200" y="1638945"/>
            <a:ext cx="8229600" cy="1862063"/>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None/>
            </a:pPr>
            <a:r>
              <a:rPr b="0" lang="es-ES" sz="2000"/>
              <a:t>is the set of personal characteristics of the final consumer of the product or service.</a:t>
            </a:r>
            <a:endParaRPr/>
          </a:p>
          <a:p>
            <a:pPr indent="-342900" lvl="0" marL="342900" rtl="0" algn="l">
              <a:lnSpc>
                <a:spcPct val="80000"/>
              </a:lnSpc>
              <a:spcBef>
                <a:spcPts val="800"/>
              </a:spcBef>
              <a:spcAft>
                <a:spcPts val="0"/>
              </a:spcAft>
              <a:buClr>
                <a:schemeClr val="dk1"/>
              </a:buClr>
              <a:buSzPts val="2000"/>
              <a:buNone/>
            </a:pPr>
            <a:r>
              <a:rPr b="0" lang="es-ES" sz="2000"/>
              <a:t>The objectification of the market allows to describe very clearly the best client.</a:t>
            </a:r>
            <a:endParaRPr/>
          </a:p>
          <a:p>
            <a:pPr indent="-342900" lvl="0" marL="342900" rtl="0" algn="l">
              <a:lnSpc>
                <a:spcPct val="80000"/>
              </a:lnSpc>
              <a:spcBef>
                <a:spcPts val="800"/>
              </a:spcBef>
              <a:spcAft>
                <a:spcPts val="0"/>
              </a:spcAft>
              <a:buClr>
                <a:schemeClr val="dk1"/>
              </a:buClr>
              <a:buSzPts val="2000"/>
              <a:buNone/>
            </a:pPr>
            <a:r>
              <a:rPr b="0" lang="es-ES" sz="2000"/>
              <a:t>A high percentage of customers will only satisfy part of this profile: they constitute our secondary market.</a:t>
            </a:r>
            <a:endParaRPr b="0" sz="2000"/>
          </a:p>
        </p:txBody>
      </p:sp>
      <p:sp>
        <p:nvSpPr>
          <p:cNvPr id="424" name="Google Shape;424;p31"/>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CUSTOMERS</a:t>
            </a:r>
            <a:endParaRPr sz="2600" cap="none">
              <a:solidFill>
                <a:srgbClr val="FF6600"/>
              </a:solidFill>
              <a:latin typeface="Calibri"/>
              <a:ea typeface="Calibri"/>
              <a:cs typeface="Calibri"/>
              <a:sym typeface="Calibri"/>
            </a:endParaRPr>
          </a:p>
        </p:txBody>
      </p:sp>
      <p:sp>
        <p:nvSpPr>
          <p:cNvPr id="425" name="Google Shape;425;p31"/>
          <p:cNvSpPr/>
          <p:nvPr/>
        </p:nvSpPr>
        <p:spPr>
          <a:xfrm>
            <a:off x="397859" y="1177280"/>
            <a:ext cx="23256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accent1"/>
                </a:solidFill>
                <a:latin typeface="Calibri"/>
                <a:ea typeface="Calibri"/>
                <a:cs typeface="Calibri"/>
                <a:sym typeface="Calibri"/>
              </a:rPr>
              <a:t>Customer profile</a:t>
            </a:r>
            <a:endParaRPr b="1" i="1" sz="2400">
              <a:solidFill>
                <a:schemeClr val="accent1"/>
              </a:solidFill>
              <a:latin typeface="Calibri"/>
              <a:ea typeface="Calibri"/>
              <a:cs typeface="Calibri"/>
              <a:sym typeface="Calibri"/>
            </a:endParaRPr>
          </a:p>
        </p:txBody>
      </p:sp>
      <p:sp>
        <p:nvSpPr>
          <p:cNvPr id="426" name="Google Shape;426;p31"/>
          <p:cNvSpPr/>
          <p:nvPr/>
        </p:nvSpPr>
        <p:spPr>
          <a:xfrm>
            <a:off x="359034" y="3422182"/>
            <a:ext cx="606236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2400">
                <a:solidFill>
                  <a:schemeClr val="accent2"/>
                </a:solidFill>
                <a:latin typeface="Calibri"/>
                <a:ea typeface="Calibri"/>
                <a:cs typeface="Calibri"/>
                <a:sym typeface="Calibri"/>
              </a:rPr>
              <a:t>The motivations and purchasing mechanisms</a:t>
            </a:r>
            <a:endParaRPr b="1" i="1" sz="2400">
              <a:solidFill>
                <a:schemeClr val="accent2"/>
              </a:solidFill>
              <a:latin typeface="Calibri"/>
              <a:ea typeface="Calibri"/>
              <a:cs typeface="Calibri"/>
              <a:sym typeface="Calibri"/>
            </a:endParaRPr>
          </a:p>
        </p:txBody>
      </p:sp>
      <p:sp>
        <p:nvSpPr>
          <p:cNvPr id="427" name="Google Shape;427;p31"/>
          <p:cNvSpPr txBox="1"/>
          <p:nvPr/>
        </p:nvSpPr>
        <p:spPr>
          <a:xfrm>
            <a:off x="611188" y="5157788"/>
            <a:ext cx="2232025" cy="3667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428" name="Google Shape;428;p31"/>
          <p:cNvSpPr txBox="1"/>
          <p:nvPr/>
        </p:nvSpPr>
        <p:spPr>
          <a:xfrm>
            <a:off x="1282664" y="3988620"/>
            <a:ext cx="2087562" cy="915987"/>
          </a:xfrm>
          <a:prstGeom prst="rect">
            <a:avLst/>
          </a:prstGeom>
          <a:gradFill>
            <a:gsLst>
              <a:gs pos="0">
                <a:srgbClr val="7598A3"/>
              </a:gs>
              <a:gs pos="80000">
                <a:srgbClr val="9BC9D6"/>
              </a:gs>
              <a:gs pos="100000">
                <a:srgbClr val="9ACBD9"/>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Verdana"/>
                <a:ea typeface="Verdana"/>
                <a:cs typeface="Verdana"/>
                <a:sym typeface="Verdana"/>
              </a:rPr>
              <a:t>What should we know about the client?</a:t>
            </a:r>
            <a:endParaRPr sz="1800">
              <a:solidFill>
                <a:schemeClr val="lt1"/>
              </a:solidFill>
              <a:latin typeface="Verdana"/>
              <a:ea typeface="Verdana"/>
              <a:cs typeface="Verdana"/>
              <a:sym typeface="Verdana"/>
            </a:endParaRPr>
          </a:p>
        </p:txBody>
      </p:sp>
      <p:sp>
        <p:nvSpPr>
          <p:cNvPr id="429" name="Google Shape;429;p31"/>
          <p:cNvSpPr txBox="1"/>
          <p:nvPr/>
        </p:nvSpPr>
        <p:spPr>
          <a:xfrm>
            <a:off x="5011632" y="3798914"/>
            <a:ext cx="3889375" cy="1190625"/>
          </a:xfrm>
          <a:prstGeom prst="rect">
            <a:avLst/>
          </a:prstGeom>
          <a:gradFill>
            <a:gsLst>
              <a:gs pos="0">
                <a:srgbClr val="7598A3"/>
              </a:gs>
              <a:gs pos="80000">
                <a:srgbClr val="9BC9D6"/>
              </a:gs>
              <a:gs pos="100000">
                <a:srgbClr val="9ACBD9"/>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Verdana"/>
                <a:ea typeface="Verdana"/>
                <a:cs typeface="Verdana"/>
                <a:sym typeface="Verdana"/>
              </a:rPr>
              <a:t>Their needs</a:t>
            </a:r>
            <a:endParaRPr/>
          </a:p>
          <a:p>
            <a:pPr indent="0" lvl="0" marL="0" marR="0" rtl="0" algn="l">
              <a:spcBef>
                <a:spcPts val="0"/>
              </a:spcBef>
              <a:spcAft>
                <a:spcPts val="0"/>
              </a:spcAft>
              <a:buNone/>
            </a:pPr>
            <a:r>
              <a:rPr lang="es-ES" sz="1800">
                <a:solidFill>
                  <a:schemeClr val="lt1"/>
                </a:solidFill>
                <a:latin typeface="Verdana"/>
                <a:ea typeface="Verdana"/>
                <a:cs typeface="Verdana"/>
                <a:sym typeface="Verdana"/>
              </a:rPr>
              <a:t>Their perceptions</a:t>
            </a:r>
            <a:endParaRPr/>
          </a:p>
          <a:p>
            <a:pPr indent="0" lvl="0" marL="0" marR="0" rtl="0" algn="l">
              <a:spcBef>
                <a:spcPts val="0"/>
              </a:spcBef>
              <a:spcAft>
                <a:spcPts val="0"/>
              </a:spcAft>
              <a:buNone/>
            </a:pPr>
            <a:r>
              <a:rPr lang="es-ES" sz="1800">
                <a:solidFill>
                  <a:schemeClr val="lt1"/>
                </a:solidFill>
                <a:latin typeface="Verdana"/>
                <a:ea typeface="Verdana"/>
                <a:cs typeface="Verdana"/>
                <a:sym typeface="Verdana"/>
              </a:rPr>
              <a:t>Their motivations</a:t>
            </a:r>
            <a:endParaRPr/>
          </a:p>
          <a:p>
            <a:pPr indent="0" lvl="0" marL="0" marR="0" rtl="0" algn="l">
              <a:spcBef>
                <a:spcPts val="0"/>
              </a:spcBef>
              <a:spcAft>
                <a:spcPts val="0"/>
              </a:spcAft>
              <a:buNone/>
            </a:pPr>
            <a:r>
              <a:rPr lang="es-ES" sz="1800">
                <a:solidFill>
                  <a:schemeClr val="lt1"/>
                </a:solidFill>
                <a:latin typeface="Verdana"/>
                <a:ea typeface="Verdana"/>
                <a:cs typeface="Verdana"/>
                <a:sym typeface="Verdana"/>
              </a:rPr>
              <a:t>Their attitudes</a:t>
            </a:r>
            <a:endParaRPr sz="1800">
              <a:solidFill>
                <a:schemeClr val="lt1"/>
              </a:solidFill>
              <a:latin typeface="Verdana"/>
              <a:ea typeface="Verdana"/>
              <a:cs typeface="Verdana"/>
              <a:sym typeface="Verdana"/>
            </a:endParaRPr>
          </a:p>
        </p:txBody>
      </p:sp>
      <p:sp>
        <p:nvSpPr>
          <p:cNvPr id="430" name="Google Shape;430;p31"/>
          <p:cNvSpPr/>
          <p:nvPr/>
        </p:nvSpPr>
        <p:spPr>
          <a:xfrm>
            <a:off x="3563888" y="4178326"/>
            <a:ext cx="1152525" cy="431800"/>
          </a:xfrm>
          <a:prstGeom prst="leftArrow">
            <a:avLst>
              <a:gd fmla="val 50000" name="adj1"/>
              <a:gd fmla="val 66728" name="adj2"/>
            </a:avLst>
          </a:prstGeom>
          <a:gradFill>
            <a:gsLst>
              <a:gs pos="0">
                <a:srgbClr val="7598A3"/>
              </a:gs>
              <a:gs pos="80000">
                <a:srgbClr val="9BC9D6"/>
              </a:gs>
              <a:gs pos="100000">
                <a:srgbClr val="9ACBD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31"/>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2"/>
          <p:cNvSpPr txBox="1"/>
          <p:nvPr>
            <p:ph idx="1" type="body"/>
          </p:nvPr>
        </p:nvSpPr>
        <p:spPr>
          <a:xfrm>
            <a:off x="421605" y="1268760"/>
            <a:ext cx="8398867" cy="4752975"/>
          </a:xfrm>
          <a:prstGeom prst="rect">
            <a:avLst/>
          </a:prstGeom>
          <a:noFill/>
          <a:ln>
            <a:noFill/>
          </a:ln>
        </p:spPr>
        <p:txBody>
          <a:bodyPr anchorCtr="0" anchor="t" bIns="45700" lIns="91425" spcFirstLastPara="1" rIns="91425" wrap="square" tIns="45700">
            <a:normAutofit/>
          </a:bodyPr>
          <a:lstStyle/>
          <a:p>
            <a:pPr indent="-442913" lvl="1" marL="442913" rtl="0" algn="just">
              <a:lnSpc>
                <a:spcPct val="90000"/>
              </a:lnSpc>
              <a:spcBef>
                <a:spcPts val="0"/>
              </a:spcBef>
              <a:spcAft>
                <a:spcPts val="0"/>
              </a:spcAft>
              <a:buSzPts val="2000"/>
              <a:buNone/>
            </a:pPr>
            <a:r>
              <a:rPr lang="es-ES" sz="2000"/>
              <a:t>To determining </a:t>
            </a:r>
            <a:r>
              <a:rPr b="1" lang="es-ES" sz="2000">
                <a:solidFill>
                  <a:schemeClr val="accent2"/>
                </a:solidFill>
              </a:rPr>
              <a:t>the number and characteristics </a:t>
            </a:r>
            <a:r>
              <a:rPr lang="es-ES" sz="2000"/>
              <a:t>of competitors</a:t>
            </a:r>
            <a:endParaRPr/>
          </a:p>
          <a:p>
            <a:pPr indent="-457200" lvl="2" marL="900113" rtl="0" algn="just">
              <a:lnSpc>
                <a:spcPct val="90000"/>
              </a:lnSpc>
              <a:spcBef>
                <a:spcPts val="300"/>
              </a:spcBef>
              <a:spcAft>
                <a:spcPts val="0"/>
              </a:spcAft>
              <a:buClr>
                <a:srgbClr val="FF6600"/>
              </a:buClr>
              <a:buSzPts val="2000"/>
              <a:buChar char="▪"/>
            </a:pPr>
            <a:r>
              <a:rPr lang="es-ES" sz="2000"/>
              <a:t>Their weak and strong points in relation to our project should be analyzed.</a:t>
            </a:r>
            <a:endParaRPr/>
          </a:p>
          <a:p>
            <a:pPr indent="-457200" lvl="2" marL="900113" rtl="0" algn="just">
              <a:lnSpc>
                <a:spcPct val="90000"/>
              </a:lnSpc>
              <a:spcBef>
                <a:spcPts val="300"/>
              </a:spcBef>
              <a:spcAft>
                <a:spcPts val="0"/>
              </a:spcAft>
              <a:buClr>
                <a:srgbClr val="FF6600"/>
              </a:buClr>
              <a:buSzPts val="2000"/>
              <a:buChar char="▪"/>
            </a:pPr>
            <a:r>
              <a:rPr lang="es-ES" sz="2000"/>
              <a:t>Outlook</a:t>
            </a:r>
            <a:endParaRPr/>
          </a:p>
          <a:p>
            <a:pPr indent="-457200" lvl="3" marL="1608138" rtl="0" algn="just">
              <a:lnSpc>
                <a:spcPct val="90000"/>
              </a:lnSpc>
              <a:spcBef>
                <a:spcPts val="300"/>
              </a:spcBef>
              <a:spcAft>
                <a:spcPts val="0"/>
              </a:spcAft>
              <a:buSzPts val="2000"/>
              <a:buChar char="▪"/>
            </a:pPr>
            <a:r>
              <a:rPr lang="es-ES" sz="2000">
                <a:solidFill>
                  <a:srgbClr val="A9C7AC"/>
                </a:solidFill>
              </a:rPr>
              <a:t>Dimension</a:t>
            </a:r>
            <a:endParaRPr/>
          </a:p>
          <a:p>
            <a:pPr indent="-457200" lvl="3" marL="1608138" rtl="0" algn="just">
              <a:lnSpc>
                <a:spcPct val="90000"/>
              </a:lnSpc>
              <a:spcBef>
                <a:spcPts val="300"/>
              </a:spcBef>
              <a:spcAft>
                <a:spcPts val="0"/>
              </a:spcAft>
              <a:buSzPts val="2000"/>
              <a:buChar char="▪"/>
            </a:pPr>
            <a:r>
              <a:rPr lang="es-ES" sz="2000">
                <a:solidFill>
                  <a:srgbClr val="A9C7AC"/>
                </a:solidFill>
              </a:rPr>
              <a:t>Human resources available</a:t>
            </a:r>
            <a:endParaRPr/>
          </a:p>
          <a:p>
            <a:pPr indent="-457200" lvl="3" marL="1608138" rtl="0" algn="just">
              <a:lnSpc>
                <a:spcPct val="90000"/>
              </a:lnSpc>
              <a:spcBef>
                <a:spcPts val="300"/>
              </a:spcBef>
              <a:spcAft>
                <a:spcPts val="0"/>
              </a:spcAft>
              <a:buSzPts val="2000"/>
              <a:buChar char="▪"/>
            </a:pPr>
            <a:r>
              <a:rPr lang="es-ES" sz="2000">
                <a:solidFill>
                  <a:srgbClr val="A9C7AC"/>
                </a:solidFill>
              </a:rPr>
              <a:t>Geographical area of influence</a:t>
            </a:r>
            <a:endParaRPr/>
          </a:p>
          <a:p>
            <a:pPr indent="-457200" lvl="3" marL="1608138" rtl="0" algn="just">
              <a:lnSpc>
                <a:spcPct val="90000"/>
              </a:lnSpc>
              <a:spcBef>
                <a:spcPts val="300"/>
              </a:spcBef>
              <a:spcAft>
                <a:spcPts val="0"/>
              </a:spcAft>
              <a:buSzPts val="2000"/>
              <a:buChar char="▪"/>
            </a:pPr>
            <a:r>
              <a:rPr lang="es-ES" sz="2000">
                <a:solidFill>
                  <a:srgbClr val="A9C7AC"/>
                </a:solidFill>
              </a:rPr>
              <a:t>Structure</a:t>
            </a:r>
            <a:endParaRPr/>
          </a:p>
          <a:p>
            <a:pPr indent="-457200" lvl="3" marL="1608138" rtl="0" algn="just">
              <a:lnSpc>
                <a:spcPct val="90000"/>
              </a:lnSpc>
              <a:spcBef>
                <a:spcPts val="300"/>
              </a:spcBef>
              <a:spcAft>
                <a:spcPts val="0"/>
              </a:spcAft>
              <a:buSzPts val="2000"/>
              <a:buChar char="▪"/>
            </a:pPr>
            <a:r>
              <a:rPr lang="es-ES" sz="2000">
                <a:solidFill>
                  <a:srgbClr val="A9C7AC"/>
                </a:solidFill>
              </a:rPr>
              <a:t>Degree of implantation in the market, etc.</a:t>
            </a:r>
            <a:endParaRPr/>
          </a:p>
          <a:p>
            <a:pPr indent="-457200" lvl="2" marL="900113" rtl="0" algn="just">
              <a:lnSpc>
                <a:spcPct val="90000"/>
              </a:lnSpc>
              <a:spcBef>
                <a:spcPts val="300"/>
              </a:spcBef>
              <a:spcAft>
                <a:spcPts val="0"/>
              </a:spcAft>
              <a:buClr>
                <a:srgbClr val="FF6600"/>
              </a:buClr>
              <a:buSzPts val="2000"/>
              <a:buChar char="▪"/>
            </a:pPr>
            <a:r>
              <a:rPr lang="es-ES" sz="2000"/>
              <a:t>In the case of new markets, the competition will be that it is currently satisfying the needs of our potential customers through substitute products/services.</a:t>
            </a:r>
            <a:endParaRPr sz="2000"/>
          </a:p>
        </p:txBody>
      </p:sp>
      <p:sp>
        <p:nvSpPr>
          <p:cNvPr id="437" name="Google Shape;437;p32"/>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COMPETITORS</a:t>
            </a:r>
            <a:endParaRPr sz="2600" cap="none">
              <a:solidFill>
                <a:srgbClr val="FF6600"/>
              </a:solidFill>
              <a:latin typeface="Calibri"/>
              <a:ea typeface="Calibri"/>
              <a:cs typeface="Calibri"/>
              <a:sym typeface="Calibri"/>
            </a:endParaRPr>
          </a:p>
        </p:txBody>
      </p:sp>
      <p:sp>
        <p:nvSpPr>
          <p:cNvPr id="438" name="Google Shape;438;p32"/>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3"/>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COMPETITORS</a:t>
            </a:r>
            <a:endParaRPr sz="2600" cap="none">
              <a:solidFill>
                <a:srgbClr val="FF6600"/>
              </a:solidFill>
              <a:latin typeface="Calibri"/>
              <a:ea typeface="Calibri"/>
              <a:cs typeface="Calibri"/>
              <a:sym typeface="Calibri"/>
            </a:endParaRPr>
          </a:p>
        </p:txBody>
      </p:sp>
      <p:sp>
        <p:nvSpPr>
          <p:cNvPr id="444" name="Google Shape;444;p33"/>
          <p:cNvSpPr/>
          <p:nvPr/>
        </p:nvSpPr>
        <p:spPr>
          <a:xfrm>
            <a:off x="457200" y="1340768"/>
            <a:ext cx="8229600" cy="31700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The </a:t>
            </a:r>
            <a:r>
              <a:rPr b="1" i="1" lang="es-ES" sz="2000">
                <a:solidFill>
                  <a:srgbClr val="A9C7AC"/>
                </a:solidFill>
                <a:latin typeface="Calibri"/>
                <a:ea typeface="Calibri"/>
                <a:cs typeface="Calibri"/>
                <a:sym typeface="Calibri"/>
              </a:rPr>
              <a:t>basic strategies </a:t>
            </a:r>
            <a:r>
              <a:rPr lang="es-ES" sz="2000">
                <a:solidFill>
                  <a:schemeClr val="dk1"/>
                </a:solidFill>
                <a:latin typeface="Calibri"/>
                <a:ea typeface="Calibri"/>
                <a:cs typeface="Calibri"/>
                <a:sym typeface="Calibri"/>
              </a:rPr>
              <a:t>to position a product or service in the market are:</a:t>
            </a:r>
            <a:endParaRPr/>
          </a:p>
          <a:p>
            <a:pPr indent="0" lvl="0" marL="0" marR="0" rtl="0" algn="just">
              <a:spcBef>
                <a:spcPts val="0"/>
              </a:spcBef>
              <a:spcAft>
                <a:spcPts val="0"/>
              </a:spcAft>
              <a:buNone/>
            </a:pPr>
            <a:r>
              <a:t/>
            </a:r>
            <a:endParaRPr sz="2000">
              <a:solidFill>
                <a:schemeClr val="hlink"/>
              </a:solidFill>
              <a:latin typeface="Calibri"/>
              <a:ea typeface="Calibri"/>
              <a:cs typeface="Calibri"/>
              <a:sym typeface="Calibri"/>
            </a:endParaRPr>
          </a:p>
          <a:p>
            <a:pPr indent="-342900" lvl="0" marL="342900" marR="0" rtl="0" algn="just">
              <a:spcBef>
                <a:spcPts val="0"/>
              </a:spcBef>
              <a:spcAft>
                <a:spcPts val="0"/>
              </a:spcAft>
              <a:buClr>
                <a:srgbClr val="A9C7AC"/>
              </a:buClr>
              <a:buSzPts val="2000"/>
              <a:buFont typeface="Arial"/>
              <a:buChar char="•"/>
            </a:pPr>
            <a:r>
              <a:rPr b="1" lang="es-ES" sz="2000">
                <a:solidFill>
                  <a:srgbClr val="A9C7AC"/>
                </a:solidFill>
                <a:latin typeface="Calibri"/>
                <a:ea typeface="Calibri"/>
                <a:cs typeface="Calibri"/>
                <a:sym typeface="Calibri"/>
              </a:rPr>
              <a:t>Cost Leadership</a:t>
            </a:r>
            <a:r>
              <a:rPr lang="es-ES" sz="2000">
                <a:solidFill>
                  <a:schemeClr val="dk1"/>
                </a:solidFill>
                <a:latin typeface="Calibri"/>
                <a:ea typeface="Calibri"/>
                <a:cs typeface="Calibri"/>
                <a:sym typeface="Calibri"/>
              </a:rPr>
              <a:t>: Cost leadership strives towards cutting costs to a minimum possible levels in order to provide customers with lower prices and thus boost their savings.</a:t>
            </a:r>
            <a:endParaRPr/>
          </a:p>
          <a:p>
            <a:pPr indent="-215900" lvl="0" marL="342900" marR="0" rtl="0" algn="just">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a:p>
            <a:pPr indent="-342900" lvl="0" marL="342900" marR="0" rtl="0" algn="just">
              <a:spcBef>
                <a:spcPts val="0"/>
              </a:spcBef>
              <a:spcAft>
                <a:spcPts val="0"/>
              </a:spcAft>
              <a:buClr>
                <a:srgbClr val="A9C7AC"/>
              </a:buClr>
              <a:buSzPts val="2000"/>
              <a:buFont typeface="Arial"/>
              <a:buChar char="•"/>
            </a:pPr>
            <a:r>
              <a:rPr b="1" lang="es-ES" sz="2000">
                <a:solidFill>
                  <a:srgbClr val="A9C7AC"/>
                </a:solidFill>
                <a:latin typeface="Calibri"/>
                <a:ea typeface="Calibri"/>
                <a:cs typeface="Calibri"/>
                <a:sym typeface="Calibri"/>
              </a:rPr>
              <a:t>Differentiation</a:t>
            </a:r>
            <a:r>
              <a:rPr lang="es-ES" sz="2000">
                <a:solidFill>
                  <a:schemeClr val="dk1"/>
                </a:solidFill>
                <a:latin typeface="Calibri"/>
                <a:ea typeface="Calibri"/>
                <a:cs typeface="Calibri"/>
                <a:sym typeface="Calibri"/>
              </a:rPr>
              <a:t>: involves choosing a market niche in which competition is less or zero.</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3" marL="1371600" marR="0" rtl="0" algn="l">
              <a:spcBef>
                <a:spcPts val="0"/>
              </a:spcBef>
              <a:spcAft>
                <a:spcPts val="0"/>
              </a:spcAft>
              <a:buNone/>
            </a:pPr>
            <a:r>
              <a:t/>
            </a:r>
            <a:endParaRPr b="1" i="0" sz="2000" u="none" cap="none" strike="noStrike">
              <a:solidFill>
                <a:schemeClr val="dk1"/>
              </a:solidFill>
              <a:latin typeface="Calibri"/>
              <a:ea typeface="Calibri"/>
              <a:cs typeface="Calibri"/>
              <a:sym typeface="Calibri"/>
            </a:endParaRPr>
          </a:p>
        </p:txBody>
      </p:sp>
      <p:sp>
        <p:nvSpPr>
          <p:cNvPr id="445" name="Google Shape;445;p33"/>
          <p:cNvSpPr/>
          <p:nvPr>
            <p:ph idx="12" type="sldNum"/>
          </p:nvPr>
        </p:nvSpPr>
        <p:spPr>
          <a:xfrm>
            <a:off x="8256104" y="6170822"/>
            <a:ext cx="647854" cy="585794"/>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34"/>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COMPETITORS</a:t>
            </a:r>
            <a:endParaRPr sz="2600" cap="none">
              <a:solidFill>
                <a:srgbClr val="FF6600"/>
              </a:solidFill>
              <a:latin typeface="Calibri"/>
              <a:ea typeface="Calibri"/>
              <a:cs typeface="Calibri"/>
              <a:sym typeface="Calibri"/>
            </a:endParaRPr>
          </a:p>
        </p:txBody>
      </p:sp>
      <p:sp>
        <p:nvSpPr>
          <p:cNvPr id="451" name="Google Shape;451;p34"/>
          <p:cNvSpPr/>
          <p:nvPr/>
        </p:nvSpPr>
        <p:spPr>
          <a:xfrm>
            <a:off x="395288" y="1340768"/>
            <a:ext cx="84963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accent2"/>
                </a:solidFill>
                <a:latin typeface="Calibri"/>
                <a:ea typeface="Calibri"/>
                <a:cs typeface="Calibri"/>
                <a:sym typeface="Calibri"/>
              </a:rPr>
              <a:t>This </a:t>
            </a:r>
            <a:r>
              <a:rPr b="1" i="1" lang="es-ES" sz="2000">
                <a:solidFill>
                  <a:schemeClr val="accent2"/>
                </a:solidFill>
                <a:latin typeface="Calibri"/>
                <a:ea typeface="Calibri"/>
                <a:cs typeface="Calibri"/>
                <a:sym typeface="Calibri"/>
              </a:rPr>
              <a:t>differentiation</a:t>
            </a:r>
            <a:r>
              <a:rPr b="1" lang="es-ES" sz="2000">
                <a:solidFill>
                  <a:schemeClr val="accent2"/>
                </a:solidFill>
                <a:latin typeface="Calibri"/>
                <a:ea typeface="Calibri"/>
                <a:cs typeface="Calibri"/>
                <a:sym typeface="Calibri"/>
              </a:rPr>
              <a:t> </a:t>
            </a:r>
            <a:r>
              <a:rPr lang="es-ES" sz="2000">
                <a:solidFill>
                  <a:schemeClr val="dk1"/>
                </a:solidFill>
                <a:latin typeface="Calibri"/>
                <a:ea typeface="Calibri"/>
                <a:cs typeface="Calibri"/>
                <a:sym typeface="Calibri"/>
              </a:rPr>
              <a:t>requires the development of skills such as</a:t>
            </a:r>
            <a:endParaRPr sz="2000">
              <a:solidFill>
                <a:schemeClr val="dk1"/>
              </a:solidFill>
              <a:latin typeface="Calibri"/>
              <a:ea typeface="Calibri"/>
              <a:cs typeface="Calibri"/>
              <a:sym typeface="Calibri"/>
            </a:endParaRPr>
          </a:p>
        </p:txBody>
      </p:sp>
      <p:sp>
        <p:nvSpPr>
          <p:cNvPr id="452" name="Google Shape;452;p34"/>
          <p:cNvSpPr/>
          <p:nvPr/>
        </p:nvSpPr>
        <p:spPr>
          <a:xfrm>
            <a:off x="969963" y="1772568"/>
            <a:ext cx="8101012" cy="120032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85750" lvl="0" marL="285750" marR="0" rtl="0" algn="l">
              <a:spcBef>
                <a:spcPts val="0"/>
              </a:spcBef>
              <a:spcAft>
                <a:spcPts val="0"/>
              </a:spcAft>
              <a:buClr>
                <a:srgbClr val="FF6600"/>
              </a:buClr>
              <a:buSzPts val="1800"/>
              <a:buFont typeface="Arial"/>
              <a:buChar char="•"/>
            </a:pPr>
            <a:r>
              <a:rPr lang="es-ES" sz="1800">
                <a:solidFill>
                  <a:schemeClr val="lt1"/>
                </a:solidFill>
                <a:latin typeface="Calibri"/>
                <a:ea typeface="Calibri"/>
                <a:cs typeface="Calibri"/>
                <a:sym typeface="Calibri"/>
              </a:rPr>
              <a:t>Knowledge of certain technologies</a:t>
            </a:r>
            <a:endParaRPr/>
          </a:p>
          <a:p>
            <a:pPr indent="-285750" lvl="0" marL="285750" marR="0" rtl="0" algn="l">
              <a:spcBef>
                <a:spcPts val="0"/>
              </a:spcBef>
              <a:spcAft>
                <a:spcPts val="0"/>
              </a:spcAft>
              <a:buClr>
                <a:srgbClr val="FF6600"/>
              </a:buClr>
              <a:buSzPts val="1800"/>
              <a:buFont typeface="Arial"/>
              <a:buChar char="•"/>
            </a:pPr>
            <a:r>
              <a:rPr lang="es-ES" sz="1800">
                <a:solidFill>
                  <a:schemeClr val="lt1"/>
                </a:solidFill>
                <a:latin typeface="Calibri"/>
                <a:ea typeface="Calibri"/>
                <a:cs typeface="Calibri"/>
                <a:sym typeface="Calibri"/>
              </a:rPr>
              <a:t>Relations with certain agents in the target market</a:t>
            </a:r>
            <a:endParaRPr/>
          </a:p>
          <a:p>
            <a:pPr indent="-285750" lvl="0" marL="285750" marR="0" rtl="0" algn="l">
              <a:spcBef>
                <a:spcPts val="0"/>
              </a:spcBef>
              <a:spcAft>
                <a:spcPts val="0"/>
              </a:spcAft>
              <a:buClr>
                <a:srgbClr val="FF6600"/>
              </a:buClr>
              <a:buSzPts val="1800"/>
              <a:buFont typeface="Arial"/>
              <a:buChar char="•"/>
            </a:pPr>
            <a:r>
              <a:rPr lang="es-ES" sz="1800">
                <a:solidFill>
                  <a:schemeClr val="lt1"/>
                </a:solidFill>
                <a:latin typeface="Calibri"/>
                <a:ea typeface="Calibri"/>
                <a:cs typeface="Calibri"/>
                <a:sym typeface="Calibri"/>
              </a:rPr>
              <a:t>Knowledge of a process</a:t>
            </a:r>
            <a:endParaRPr/>
          </a:p>
          <a:p>
            <a:pPr indent="-285750" lvl="0" marL="285750" marR="0" rtl="0" algn="l">
              <a:spcBef>
                <a:spcPts val="0"/>
              </a:spcBef>
              <a:spcAft>
                <a:spcPts val="0"/>
              </a:spcAft>
              <a:buClr>
                <a:srgbClr val="FF6600"/>
              </a:buClr>
              <a:buSzPts val="1800"/>
              <a:buFont typeface="Arial"/>
              <a:buChar char="•"/>
            </a:pPr>
            <a:r>
              <a:rPr lang="es-ES" sz="1800">
                <a:solidFill>
                  <a:schemeClr val="lt1"/>
                </a:solidFill>
                <a:latin typeface="Calibri"/>
                <a:ea typeface="Calibri"/>
                <a:cs typeface="Calibri"/>
                <a:sym typeface="Calibri"/>
              </a:rPr>
              <a:t>Access to a distribution channel</a:t>
            </a:r>
            <a:endParaRPr sz="1800">
              <a:solidFill>
                <a:schemeClr val="lt1"/>
              </a:solidFill>
              <a:latin typeface="Calibri"/>
              <a:ea typeface="Calibri"/>
              <a:cs typeface="Calibri"/>
              <a:sym typeface="Calibri"/>
            </a:endParaRPr>
          </a:p>
        </p:txBody>
      </p:sp>
      <p:sp>
        <p:nvSpPr>
          <p:cNvPr id="453" name="Google Shape;453;p34"/>
          <p:cNvSpPr/>
          <p:nvPr/>
        </p:nvSpPr>
        <p:spPr>
          <a:xfrm>
            <a:off x="538163" y="3090193"/>
            <a:ext cx="80645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The aspects on which the development of </a:t>
            </a:r>
            <a:r>
              <a:rPr i="1" lang="es-ES" sz="2000">
                <a:solidFill>
                  <a:schemeClr val="dk1"/>
                </a:solidFill>
                <a:latin typeface="Calibri"/>
                <a:ea typeface="Calibri"/>
                <a:cs typeface="Calibri"/>
                <a:sym typeface="Calibri"/>
              </a:rPr>
              <a:t>differentiation</a:t>
            </a:r>
            <a:r>
              <a:rPr lang="es-ES" sz="2000">
                <a:solidFill>
                  <a:schemeClr val="dk1"/>
                </a:solidFill>
                <a:latin typeface="Calibri"/>
                <a:ea typeface="Calibri"/>
                <a:cs typeface="Calibri"/>
                <a:sym typeface="Calibri"/>
              </a:rPr>
              <a:t> strategies could be feasible can be:</a:t>
            </a:r>
            <a:endParaRPr sz="2000">
              <a:solidFill>
                <a:schemeClr val="dk1"/>
              </a:solidFill>
              <a:latin typeface="Calibri"/>
              <a:ea typeface="Calibri"/>
              <a:cs typeface="Calibri"/>
              <a:sym typeface="Calibri"/>
            </a:endParaRPr>
          </a:p>
        </p:txBody>
      </p:sp>
      <p:sp>
        <p:nvSpPr>
          <p:cNvPr id="454" name="Google Shape;454;p34"/>
          <p:cNvSpPr/>
          <p:nvPr/>
        </p:nvSpPr>
        <p:spPr>
          <a:xfrm>
            <a:off x="898525" y="3766223"/>
            <a:ext cx="8172450" cy="120032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85750" lvl="0" marL="285750" marR="0" rtl="0" algn="l">
              <a:spcBef>
                <a:spcPts val="0"/>
              </a:spcBef>
              <a:spcAft>
                <a:spcPts val="0"/>
              </a:spcAft>
              <a:buClr>
                <a:srgbClr val="FF9966"/>
              </a:buClr>
              <a:buSzPts val="1800"/>
              <a:buFont typeface="Arial"/>
              <a:buChar char="•"/>
            </a:pPr>
            <a:r>
              <a:rPr lang="es-ES" sz="1800">
                <a:solidFill>
                  <a:schemeClr val="lt1"/>
                </a:solidFill>
                <a:latin typeface="Calibri"/>
                <a:ea typeface="Calibri"/>
                <a:cs typeface="Calibri"/>
                <a:sym typeface="Calibri"/>
              </a:rPr>
              <a:t>Better quality of the product / service perceived by the customer</a:t>
            </a:r>
            <a:endParaRPr/>
          </a:p>
          <a:p>
            <a:pPr indent="-285750" lvl="0" marL="285750" marR="0" rtl="0" algn="l">
              <a:spcBef>
                <a:spcPts val="0"/>
              </a:spcBef>
              <a:spcAft>
                <a:spcPts val="0"/>
              </a:spcAft>
              <a:buClr>
                <a:srgbClr val="FF9966"/>
              </a:buClr>
              <a:buSzPts val="1800"/>
              <a:buFont typeface="Arial"/>
              <a:buChar char="•"/>
            </a:pPr>
            <a:r>
              <a:rPr lang="es-ES" sz="1800">
                <a:solidFill>
                  <a:schemeClr val="lt1"/>
                </a:solidFill>
                <a:latin typeface="Calibri"/>
                <a:ea typeface="Calibri"/>
                <a:cs typeface="Calibri"/>
                <a:sym typeface="Calibri"/>
              </a:rPr>
              <a:t>Improvements in delivery times</a:t>
            </a:r>
            <a:endParaRPr/>
          </a:p>
          <a:p>
            <a:pPr indent="-285750" lvl="0" marL="285750" marR="0" rtl="0" algn="l">
              <a:spcBef>
                <a:spcPts val="0"/>
              </a:spcBef>
              <a:spcAft>
                <a:spcPts val="0"/>
              </a:spcAft>
              <a:buClr>
                <a:srgbClr val="FF9966"/>
              </a:buClr>
              <a:buSzPts val="1800"/>
              <a:buFont typeface="Arial"/>
              <a:buChar char="•"/>
            </a:pPr>
            <a:r>
              <a:rPr lang="es-ES" sz="1800">
                <a:solidFill>
                  <a:schemeClr val="lt1"/>
                </a:solidFill>
                <a:latin typeface="Calibri"/>
                <a:ea typeface="Calibri"/>
                <a:cs typeface="Calibri"/>
                <a:sym typeface="Calibri"/>
              </a:rPr>
              <a:t>A more efficient after-sales service appreciated by the client.</a:t>
            </a:r>
            <a:endParaRPr/>
          </a:p>
          <a:p>
            <a:pPr indent="-285750" lvl="0" marL="285750" marR="0" rtl="0" algn="l">
              <a:spcBef>
                <a:spcPts val="0"/>
              </a:spcBef>
              <a:spcAft>
                <a:spcPts val="0"/>
              </a:spcAft>
              <a:buClr>
                <a:srgbClr val="FF9966"/>
              </a:buClr>
              <a:buSzPts val="1800"/>
              <a:buFont typeface="Arial"/>
              <a:buChar char="•"/>
            </a:pPr>
            <a:r>
              <a:rPr lang="es-ES" sz="1800">
                <a:solidFill>
                  <a:schemeClr val="lt1"/>
                </a:solidFill>
                <a:latin typeface="Calibri"/>
                <a:ea typeface="Calibri"/>
                <a:cs typeface="Calibri"/>
                <a:sym typeface="Calibri"/>
              </a:rPr>
              <a:t>Lean technical documentation</a:t>
            </a:r>
            <a:endParaRPr sz="1800">
              <a:solidFill>
                <a:schemeClr val="lt1"/>
              </a:solidFill>
              <a:latin typeface="Calibri"/>
              <a:ea typeface="Calibri"/>
              <a:cs typeface="Calibri"/>
              <a:sym typeface="Calibri"/>
            </a:endParaRPr>
          </a:p>
        </p:txBody>
      </p:sp>
      <p:sp>
        <p:nvSpPr>
          <p:cNvPr id="455" name="Google Shape;455;p34"/>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descr="ventaja_competitiva_ejemplos_Harley_davidson" id="460" name="Google Shape;460;p35">
            <a:hlinkClick r:id="rId3"/>
          </p:cNvPr>
          <p:cNvPicPr preferRelativeResize="0"/>
          <p:nvPr/>
        </p:nvPicPr>
        <p:blipFill rotWithShape="1">
          <a:blip r:embed="rId4">
            <a:alphaModFix/>
          </a:blip>
          <a:srcRect b="0" l="0" r="0" t="0"/>
          <a:stretch/>
        </p:blipFill>
        <p:spPr>
          <a:xfrm>
            <a:off x="546102" y="3525414"/>
            <a:ext cx="1303181" cy="1239044"/>
          </a:xfrm>
          <a:prstGeom prst="rect">
            <a:avLst/>
          </a:prstGeom>
          <a:noFill/>
          <a:ln>
            <a:noFill/>
          </a:ln>
        </p:spPr>
      </p:pic>
      <p:pic>
        <p:nvPicPr>
          <p:cNvPr descr="Ventaja_competitiva_ejemplos_Ikea" id="461" name="Google Shape;461;p35">
            <a:hlinkClick r:id="rId5"/>
          </p:cNvPr>
          <p:cNvPicPr preferRelativeResize="0"/>
          <p:nvPr/>
        </p:nvPicPr>
        <p:blipFill rotWithShape="1">
          <a:blip r:embed="rId6">
            <a:alphaModFix/>
          </a:blip>
          <a:srcRect b="0" l="0" r="0" t="0"/>
          <a:stretch/>
        </p:blipFill>
        <p:spPr>
          <a:xfrm>
            <a:off x="414753" y="1404695"/>
            <a:ext cx="1565877" cy="795233"/>
          </a:xfrm>
          <a:prstGeom prst="rect">
            <a:avLst/>
          </a:prstGeom>
          <a:noFill/>
          <a:ln>
            <a:noFill/>
          </a:ln>
        </p:spPr>
      </p:pic>
      <p:sp>
        <p:nvSpPr>
          <p:cNvPr id="462" name="Google Shape;462;p35"/>
          <p:cNvSpPr/>
          <p:nvPr/>
        </p:nvSpPr>
        <p:spPr>
          <a:xfrm>
            <a:off x="2443697" y="3487210"/>
            <a:ext cx="6192689" cy="1334248"/>
          </a:xfrm>
          <a:prstGeom prst="rect">
            <a:avLst/>
          </a:prstGeom>
          <a:solidFill>
            <a:srgbClr val="EEF4EE"/>
          </a:solidFill>
          <a:ln cap="flat" cmpd="sng" w="9525">
            <a:solidFill>
              <a:srgbClr val="AAC7A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Harley Davidson's main competitive advantage is its brand image. The manufacturer manages to create an emotional bond with its customers, so that they identify with "freedom", "adventure" and "gregariousness".</a:t>
            </a:r>
            <a:endParaRPr sz="1800">
              <a:solidFill>
                <a:schemeClr val="dk1"/>
              </a:solidFill>
              <a:latin typeface="Calibri"/>
              <a:ea typeface="Calibri"/>
              <a:cs typeface="Calibri"/>
              <a:sym typeface="Calibri"/>
            </a:endParaRPr>
          </a:p>
        </p:txBody>
      </p:sp>
      <p:sp>
        <p:nvSpPr>
          <p:cNvPr id="463" name="Google Shape;463;p35"/>
          <p:cNvSpPr/>
          <p:nvPr/>
        </p:nvSpPr>
        <p:spPr>
          <a:xfrm>
            <a:off x="2443697" y="1267636"/>
            <a:ext cx="6192689" cy="1298277"/>
          </a:xfrm>
          <a:prstGeom prst="rect">
            <a:avLst/>
          </a:prstGeom>
          <a:solidFill>
            <a:srgbClr val="EEF4EE"/>
          </a:solidFill>
          <a:ln cap="flat" cmpd="sng" w="9525">
            <a:solidFill>
              <a:srgbClr val="AAC7AA"/>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IKEA's competitive advantage is based on its cost leadership over its competitors, based largely on the idea that the "customer can assemble their own furniture" and the location of its stores on the outskirts of cities.</a:t>
            </a:r>
            <a:endParaRPr sz="1800">
              <a:solidFill>
                <a:schemeClr val="dk1"/>
              </a:solidFill>
              <a:latin typeface="Calibri"/>
              <a:ea typeface="Calibri"/>
              <a:cs typeface="Calibri"/>
              <a:sym typeface="Calibri"/>
            </a:endParaRPr>
          </a:p>
        </p:txBody>
      </p:sp>
      <p:sp>
        <p:nvSpPr>
          <p:cNvPr id="464" name="Google Shape;464;p35"/>
          <p:cNvSpPr txBox="1"/>
          <p:nvPr/>
        </p:nvSpPr>
        <p:spPr>
          <a:xfrm>
            <a:off x="661566" y="364007"/>
            <a:ext cx="797482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a:solidFill>
                  <a:srgbClr val="00B050"/>
                </a:solidFill>
                <a:latin typeface="Calibri"/>
                <a:ea typeface="Calibri"/>
                <a:cs typeface="Calibri"/>
                <a:sym typeface="Calibri"/>
              </a:rPr>
              <a:t>Real examples</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6"/>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COMPETITORS</a:t>
            </a:r>
            <a:endParaRPr sz="2600" cap="none">
              <a:solidFill>
                <a:srgbClr val="FF6600"/>
              </a:solidFill>
              <a:latin typeface="Calibri"/>
              <a:ea typeface="Calibri"/>
              <a:cs typeface="Calibri"/>
              <a:sym typeface="Calibri"/>
            </a:endParaRPr>
          </a:p>
        </p:txBody>
      </p:sp>
      <p:sp>
        <p:nvSpPr>
          <p:cNvPr id="470" name="Google Shape;470;p36"/>
          <p:cNvSpPr/>
          <p:nvPr/>
        </p:nvSpPr>
        <p:spPr>
          <a:xfrm>
            <a:off x="633412" y="2204864"/>
            <a:ext cx="7877175" cy="224676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85750" lvl="0" marL="285750" marR="0" rtl="0" algn="l">
              <a:spcBef>
                <a:spcPts val="0"/>
              </a:spcBef>
              <a:spcAft>
                <a:spcPts val="0"/>
              </a:spcAft>
              <a:buClr>
                <a:srgbClr val="FF6600"/>
              </a:buClr>
              <a:buSzPts val="2000"/>
              <a:buFont typeface="Arial"/>
              <a:buChar char="•"/>
            </a:pPr>
            <a:r>
              <a:rPr lang="es-ES" sz="2000">
                <a:solidFill>
                  <a:schemeClr val="lt1"/>
                </a:solidFill>
                <a:latin typeface="Calibri"/>
                <a:ea typeface="Calibri"/>
                <a:cs typeface="Calibri"/>
                <a:sym typeface="Calibri"/>
              </a:rPr>
              <a:t>Growth markets are often less competitive (less rivalry).</a:t>
            </a:r>
            <a:endParaRPr/>
          </a:p>
          <a:p>
            <a:pPr indent="-158750" lvl="0" marL="285750" marR="0" rtl="0" algn="l">
              <a:spcBef>
                <a:spcPts val="0"/>
              </a:spcBef>
              <a:spcAft>
                <a:spcPts val="0"/>
              </a:spcAft>
              <a:buClr>
                <a:srgbClr val="FF6600"/>
              </a:buClr>
              <a:buSzPts val="2000"/>
              <a:buFont typeface="Arial"/>
              <a:buNone/>
            </a:pPr>
            <a:r>
              <a:t/>
            </a:r>
            <a:endParaRPr sz="2000">
              <a:solidFill>
                <a:schemeClr val="lt1"/>
              </a:solidFill>
              <a:latin typeface="Calibri"/>
              <a:ea typeface="Calibri"/>
              <a:cs typeface="Calibri"/>
              <a:sym typeface="Calibri"/>
            </a:endParaRPr>
          </a:p>
          <a:p>
            <a:pPr indent="-285750" lvl="0" marL="285750" marR="0" rtl="0" algn="l">
              <a:spcBef>
                <a:spcPts val="0"/>
              </a:spcBef>
              <a:spcAft>
                <a:spcPts val="0"/>
              </a:spcAft>
              <a:buClr>
                <a:srgbClr val="FF6600"/>
              </a:buClr>
              <a:buSzPts val="2000"/>
              <a:buFont typeface="Arial"/>
              <a:buChar char="•"/>
            </a:pPr>
            <a:r>
              <a:rPr lang="es-ES" sz="2000">
                <a:solidFill>
                  <a:schemeClr val="lt1"/>
                </a:solidFill>
                <a:latin typeface="Calibri"/>
                <a:ea typeface="Calibri"/>
                <a:cs typeface="Calibri"/>
                <a:sym typeface="Calibri"/>
              </a:rPr>
              <a:t>Saturated markets tend to be more competitive. They often lead to price struggles.</a:t>
            </a:r>
            <a:endParaRPr/>
          </a:p>
          <a:p>
            <a:pPr indent="-158750" lvl="0" marL="285750" marR="0" rtl="0" algn="l">
              <a:spcBef>
                <a:spcPts val="0"/>
              </a:spcBef>
              <a:spcAft>
                <a:spcPts val="0"/>
              </a:spcAft>
              <a:buClr>
                <a:srgbClr val="FF6600"/>
              </a:buClr>
              <a:buSzPts val="2000"/>
              <a:buFont typeface="Arial"/>
              <a:buNone/>
            </a:pPr>
            <a:r>
              <a:t/>
            </a:r>
            <a:endParaRPr sz="2000">
              <a:solidFill>
                <a:schemeClr val="lt1"/>
              </a:solidFill>
              <a:latin typeface="Calibri"/>
              <a:ea typeface="Calibri"/>
              <a:cs typeface="Calibri"/>
              <a:sym typeface="Calibri"/>
            </a:endParaRPr>
          </a:p>
          <a:p>
            <a:pPr indent="-285750" lvl="0" marL="285750" marR="0" rtl="0" algn="l">
              <a:spcBef>
                <a:spcPts val="0"/>
              </a:spcBef>
              <a:spcAft>
                <a:spcPts val="0"/>
              </a:spcAft>
              <a:buClr>
                <a:srgbClr val="FF6600"/>
              </a:buClr>
              <a:buSzPts val="2000"/>
              <a:buFont typeface="Arial"/>
              <a:buChar char="•"/>
            </a:pPr>
            <a:r>
              <a:rPr lang="es-ES" sz="2000">
                <a:solidFill>
                  <a:schemeClr val="lt1"/>
                </a:solidFill>
                <a:latin typeface="Calibri"/>
                <a:ea typeface="Calibri"/>
                <a:cs typeface="Calibri"/>
                <a:sym typeface="Calibri"/>
              </a:rPr>
              <a:t>Rivalry occurs because one or more competitors feel pressure or see an opportunity to improve their position</a:t>
            </a:r>
            <a:endParaRPr sz="2000">
              <a:solidFill>
                <a:schemeClr val="lt1"/>
              </a:solidFill>
              <a:latin typeface="Calibri"/>
              <a:ea typeface="Calibri"/>
              <a:cs typeface="Calibri"/>
              <a:sym typeface="Calibri"/>
            </a:endParaRPr>
          </a:p>
        </p:txBody>
      </p:sp>
      <p:sp>
        <p:nvSpPr>
          <p:cNvPr id="471" name="Google Shape;471;p36"/>
          <p:cNvSpPr/>
          <p:nvPr/>
        </p:nvSpPr>
        <p:spPr>
          <a:xfrm>
            <a:off x="457200" y="1340768"/>
            <a:ext cx="810101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The </a:t>
            </a:r>
            <a:r>
              <a:rPr b="1" i="1" lang="es-ES" sz="2000">
                <a:solidFill>
                  <a:schemeClr val="accent2"/>
                </a:solidFill>
                <a:latin typeface="Calibri"/>
                <a:ea typeface="Calibri"/>
                <a:cs typeface="Calibri"/>
                <a:sym typeface="Calibri"/>
              </a:rPr>
              <a:t>degree of rivalry </a:t>
            </a:r>
            <a:r>
              <a:rPr lang="es-ES" sz="2000">
                <a:solidFill>
                  <a:schemeClr val="dk1"/>
                </a:solidFill>
                <a:latin typeface="Calibri"/>
                <a:ea typeface="Calibri"/>
                <a:cs typeface="Calibri"/>
                <a:sym typeface="Calibri"/>
              </a:rPr>
              <a:t>between competitors will depend on the type of maturity of the market and its competitive strategy.</a:t>
            </a:r>
            <a:endParaRPr sz="2000">
              <a:solidFill>
                <a:schemeClr val="dk1"/>
              </a:solidFill>
              <a:latin typeface="Calibri"/>
              <a:ea typeface="Calibri"/>
              <a:cs typeface="Calibri"/>
              <a:sym typeface="Calibri"/>
            </a:endParaRPr>
          </a:p>
        </p:txBody>
      </p:sp>
      <p:sp>
        <p:nvSpPr>
          <p:cNvPr id="472" name="Google Shape;472;p36"/>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7"/>
          <p:cNvSpPr/>
          <p:nvPr/>
        </p:nvSpPr>
        <p:spPr>
          <a:xfrm>
            <a:off x="457200" y="277813"/>
            <a:ext cx="8229600" cy="7747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SPECIFIC SCOPE OF THE COMPANY: COMPETITORS</a:t>
            </a:r>
            <a:endParaRPr sz="2600" cap="none">
              <a:solidFill>
                <a:srgbClr val="FF6600"/>
              </a:solidFill>
              <a:latin typeface="Calibri"/>
              <a:ea typeface="Calibri"/>
              <a:cs typeface="Calibri"/>
              <a:sym typeface="Calibri"/>
            </a:endParaRPr>
          </a:p>
        </p:txBody>
      </p:sp>
      <p:sp>
        <p:nvSpPr>
          <p:cNvPr id="478" name="Google Shape;478;p37"/>
          <p:cNvSpPr/>
          <p:nvPr/>
        </p:nvSpPr>
        <p:spPr>
          <a:xfrm>
            <a:off x="439801" y="1380690"/>
            <a:ext cx="25487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2000">
                <a:solidFill>
                  <a:schemeClr val="accent1"/>
                </a:solidFill>
                <a:latin typeface="Calibri"/>
                <a:ea typeface="Calibri"/>
                <a:cs typeface="Calibri"/>
                <a:sym typeface="Calibri"/>
              </a:rPr>
              <a:t>Entry and exit barriers</a:t>
            </a:r>
            <a:endParaRPr/>
          </a:p>
        </p:txBody>
      </p:sp>
      <p:sp>
        <p:nvSpPr>
          <p:cNvPr id="479" name="Google Shape;479;p37"/>
          <p:cNvSpPr/>
          <p:nvPr/>
        </p:nvSpPr>
        <p:spPr>
          <a:xfrm>
            <a:off x="439801" y="1781627"/>
            <a:ext cx="821638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s-ES" sz="2000" u="sng">
                <a:solidFill>
                  <a:schemeClr val="dk1"/>
                </a:solidFill>
                <a:latin typeface="Calibri"/>
                <a:ea typeface="Calibri"/>
                <a:cs typeface="Calibri"/>
                <a:sym typeface="Calibri"/>
              </a:rPr>
              <a:t>Entry barriers </a:t>
            </a:r>
            <a:r>
              <a:rPr b="1" lang="es-ES" sz="2000">
                <a:solidFill>
                  <a:schemeClr val="dk1"/>
                </a:solidFill>
                <a:latin typeface="Calibri"/>
                <a:ea typeface="Calibri"/>
                <a:cs typeface="Calibri"/>
                <a:sym typeface="Calibri"/>
              </a:rPr>
              <a:t>are mechanisms that hinders or completely prevents the entry of new competitors in the market.</a:t>
            </a:r>
            <a:endParaRPr b="1" sz="2000">
              <a:solidFill>
                <a:schemeClr val="dk1"/>
              </a:solidFill>
              <a:latin typeface="Calibri"/>
              <a:ea typeface="Calibri"/>
              <a:cs typeface="Calibri"/>
              <a:sym typeface="Calibri"/>
            </a:endParaRPr>
          </a:p>
        </p:txBody>
      </p:sp>
      <p:sp>
        <p:nvSpPr>
          <p:cNvPr id="480" name="Google Shape;480;p37"/>
          <p:cNvSpPr/>
          <p:nvPr/>
        </p:nvSpPr>
        <p:spPr>
          <a:xfrm>
            <a:off x="902905" y="2636913"/>
            <a:ext cx="6549415" cy="132343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457200" lvl="4" marL="633413" marR="0" rtl="0" algn="l">
              <a:spcBef>
                <a:spcPts val="0"/>
              </a:spcBef>
              <a:spcAft>
                <a:spcPts val="0"/>
              </a:spcAft>
              <a:buClr>
                <a:srgbClr val="FF6600"/>
              </a:buClr>
              <a:buSzPts val="2000"/>
              <a:buFont typeface="Calibri"/>
              <a:buChar char="•"/>
            </a:pPr>
            <a:r>
              <a:rPr b="0" i="0" lang="es-ES" sz="2000" u="none" cap="none" strike="noStrike">
                <a:solidFill>
                  <a:schemeClr val="lt1"/>
                </a:solidFill>
                <a:latin typeface="Calibri"/>
                <a:ea typeface="Calibri"/>
                <a:cs typeface="Calibri"/>
                <a:sym typeface="Calibri"/>
              </a:rPr>
              <a:t>Scale economics</a:t>
            </a:r>
            <a:endParaRPr/>
          </a:p>
          <a:p>
            <a:pPr indent="-457200" lvl="4" marL="633413" marR="0" rtl="0" algn="l">
              <a:spcBef>
                <a:spcPts val="0"/>
              </a:spcBef>
              <a:spcAft>
                <a:spcPts val="0"/>
              </a:spcAft>
              <a:buClr>
                <a:srgbClr val="FF6600"/>
              </a:buClr>
              <a:buSzPts val="2000"/>
              <a:buFont typeface="Calibri"/>
              <a:buChar char="•"/>
            </a:pPr>
            <a:r>
              <a:rPr b="0" i="0" lang="es-ES" sz="2000" u="none" cap="none" strike="noStrike">
                <a:solidFill>
                  <a:schemeClr val="lt1"/>
                </a:solidFill>
                <a:latin typeface="Calibri"/>
                <a:ea typeface="Calibri"/>
                <a:cs typeface="Calibri"/>
                <a:sym typeface="Calibri"/>
              </a:rPr>
              <a:t>High investments</a:t>
            </a:r>
            <a:endParaRPr/>
          </a:p>
          <a:p>
            <a:pPr indent="-457200" lvl="4" marL="633413" marR="0" rtl="0" algn="l">
              <a:spcBef>
                <a:spcPts val="0"/>
              </a:spcBef>
              <a:spcAft>
                <a:spcPts val="0"/>
              </a:spcAft>
              <a:buClr>
                <a:srgbClr val="FF6600"/>
              </a:buClr>
              <a:buSzPts val="2000"/>
              <a:buFont typeface="Calibri"/>
              <a:buChar char="•"/>
            </a:pPr>
            <a:r>
              <a:rPr b="0" i="0" lang="es-ES" sz="2000" u="none" cap="none" strike="noStrike">
                <a:solidFill>
                  <a:schemeClr val="lt1"/>
                </a:solidFill>
                <a:latin typeface="Calibri"/>
                <a:ea typeface="Calibri"/>
                <a:cs typeface="Calibri"/>
                <a:sym typeface="Calibri"/>
              </a:rPr>
              <a:t>Administrative authorizations</a:t>
            </a:r>
            <a:endParaRPr/>
          </a:p>
          <a:p>
            <a:pPr indent="-457200" lvl="4" marL="633413" marR="0" rtl="0" algn="l">
              <a:spcBef>
                <a:spcPts val="0"/>
              </a:spcBef>
              <a:spcAft>
                <a:spcPts val="0"/>
              </a:spcAft>
              <a:buClr>
                <a:srgbClr val="FF6600"/>
              </a:buClr>
              <a:buSzPts val="2000"/>
              <a:buFont typeface="Calibri"/>
              <a:buChar char="•"/>
            </a:pPr>
            <a:r>
              <a:rPr b="0" i="0" lang="es-ES" sz="2000" u="none" cap="none" strike="noStrike">
                <a:solidFill>
                  <a:schemeClr val="lt1"/>
                </a:solidFill>
                <a:latin typeface="Calibri"/>
                <a:ea typeface="Calibri"/>
                <a:cs typeface="Calibri"/>
                <a:sym typeface="Calibri"/>
              </a:rPr>
              <a:t>Property industries, patents, etc.</a:t>
            </a:r>
            <a:endParaRPr b="0" i="0" sz="2000" u="none" cap="none" strike="noStrike">
              <a:solidFill>
                <a:schemeClr val="lt1"/>
              </a:solidFill>
              <a:latin typeface="Calibri"/>
              <a:ea typeface="Calibri"/>
              <a:cs typeface="Calibri"/>
              <a:sym typeface="Calibri"/>
            </a:endParaRPr>
          </a:p>
        </p:txBody>
      </p:sp>
      <p:sp>
        <p:nvSpPr>
          <p:cNvPr id="481" name="Google Shape;481;p37"/>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8"/>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LEGAL FRAMEWORK</a:t>
            </a:r>
            <a:endParaRPr sz="2600">
              <a:solidFill>
                <a:srgbClr val="FF6600"/>
              </a:solidFill>
              <a:latin typeface="Calibri"/>
              <a:ea typeface="Calibri"/>
              <a:cs typeface="Calibri"/>
              <a:sym typeface="Calibri"/>
            </a:endParaRPr>
          </a:p>
        </p:txBody>
      </p:sp>
      <p:sp>
        <p:nvSpPr>
          <p:cNvPr id="487" name="Google Shape;487;p38"/>
          <p:cNvSpPr/>
          <p:nvPr/>
        </p:nvSpPr>
        <p:spPr>
          <a:xfrm>
            <a:off x="1259632" y="1268760"/>
            <a:ext cx="5832648" cy="33239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s-ES" sz="2000">
                <a:solidFill>
                  <a:schemeClr val="accent1"/>
                </a:solidFill>
                <a:latin typeface="Calibri"/>
                <a:ea typeface="Calibri"/>
                <a:cs typeface="Calibri"/>
                <a:sym typeface="Calibri"/>
              </a:rPr>
              <a:t>Formal Legal Plan</a:t>
            </a:r>
            <a:endParaRPr/>
          </a:p>
          <a:p>
            <a:pPr indent="0" lvl="0" marL="0" marR="0" rtl="0" algn="l">
              <a:lnSpc>
                <a:spcPct val="150000"/>
              </a:lnSpc>
              <a:spcBef>
                <a:spcPts val="0"/>
              </a:spcBef>
              <a:spcAft>
                <a:spcPts val="0"/>
              </a:spcAft>
              <a:buNone/>
            </a:pPr>
            <a:r>
              <a:rPr lang="es-ES" sz="2000">
                <a:solidFill>
                  <a:schemeClr val="dk1"/>
                </a:solidFill>
                <a:latin typeface="Calibri"/>
                <a:ea typeface="Calibri"/>
                <a:cs typeface="Calibri"/>
                <a:sym typeface="Calibri"/>
              </a:rPr>
              <a:t>From reflection on:</a:t>
            </a:r>
            <a:endParaRPr/>
          </a:p>
          <a:p>
            <a:pPr indent="-342900" lvl="0" marL="814388" marR="0" rtl="0" algn="l">
              <a:lnSpc>
                <a:spcPct val="150000"/>
              </a:lnSpc>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Number of partners</a:t>
            </a:r>
            <a:endParaRPr/>
          </a:p>
          <a:p>
            <a:pPr indent="-342900" lvl="0" marL="814388" marR="0" rtl="0" algn="l">
              <a:lnSpc>
                <a:spcPct val="150000"/>
              </a:lnSpc>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Business activity</a:t>
            </a:r>
            <a:endParaRPr/>
          </a:p>
          <a:p>
            <a:pPr indent="-342900" lvl="0" marL="814388" marR="0" rtl="0" algn="l">
              <a:lnSpc>
                <a:spcPct val="150000"/>
              </a:lnSpc>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Economic demands</a:t>
            </a:r>
            <a:endParaRPr/>
          </a:p>
          <a:p>
            <a:pPr indent="-342900" lvl="0" marL="814388" marR="0" rtl="0" algn="l">
              <a:lnSpc>
                <a:spcPct val="150000"/>
              </a:lnSpc>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Partner liability</a:t>
            </a:r>
            <a:endParaRPr/>
          </a:p>
          <a:p>
            <a:pPr indent="-342900" lvl="0" marL="814388" marR="0" rtl="0" algn="l">
              <a:lnSpc>
                <a:spcPct val="150000"/>
              </a:lnSpc>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Taxation mode</a:t>
            </a:r>
            <a:endParaRPr sz="2000">
              <a:solidFill>
                <a:schemeClr val="dk1"/>
              </a:solidFill>
              <a:latin typeface="Calibri"/>
              <a:ea typeface="Calibri"/>
              <a:cs typeface="Calibri"/>
              <a:sym typeface="Calibri"/>
            </a:endParaRPr>
          </a:p>
        </p:txBody>
      </p:sp>
      <p:sp>
        <p:nvSpPr>
          <p:cNvPr id="488" name="Google Shape;488;p38"/>
          <p:cNvSpPr txBox="1"/>
          <p:nvPr/>
        </p:nvSpPr>
        <p:spPr>
          <a:xfrm>
            <a:off x="5601737" y="3771733"/>
            <a:ext cx="2858695" cy="1143070"/>
          </a:xfrm>
          <a:prstGeom prst="rect">
            <a:avLst/>
          </a:prstGeom>
          <a:solidFill>
            <a:srgbClr val="FFCC99"/>
          </a:soli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es-ES" sz="2400">
                <a:solidFill>
                  <a:schemeClr val="lt1"/>
                </a:solidFill>
                <a:latin typeface="Calibri"/>
                <a:ea typeface="Calibri"/>
                <a:cs typeface="Calibri"/>
                <a:sym typeface="Calibri"/>
              </a:rPr>
              <a:t>The type of company is decided</a:t>
            </a:r>
            <a:endParaRPr b="1" sz="2400">
              <a:solidFill>
                <a:schemeClr val="lt1"/>
              </a:solidFill>
              <a:latin typeface="Calibri"/>
              <a:ea typeface="Calibri"/>
              <a:cs typeface="Calibri"/>
              <a:sym typeface="Calibri"/>
            </a:endParaRPr>
          </a:p>
        </p:txBody>
      </p:sp>
      <p:sp>
        <p:nvSpPr>
          <p:cNvPr id="489" name="Google Shape;489;p38"/>
          <p:cNvSpPr/>
          <p:nvPr/>
        </p:nvSpPr>
        <p:spPr>
          <a:xfrm>
            <a:off x="2051720" y="4581129"/>
            <a:ext cx="3312368" cy="390933"/>
          </a:xfrm>
          <a:prstGeom prst="rightArrow">
            <a:avLst>
              <a:gd fmla="val 50000" name="adj1"/>
              <a:gd fmla="val 50000" name="adj2"/>
            </a:avLst>
          </a:prstGeom>
          <a:solidFill>
            <a:schemeClr val="accent2"/>
          </a:solidFill>
          <a:ln cap="flat" cmpd="sng" w="25400">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38"/>
          <p:cNvSpPr/>
          <p:nvPr/>
        </p:nvSpPr>
        <p:spPr>
          <a:xfrm>
            <a:off x="1151620" y="2356609"/>
            <a:ext cx="216024" cy="2095025"/>
          </a:xfrm>
          <a:prstGeom prst="moon">
            <a:avLst>
              <a:gd fmla="val 50000" name="adj"/>
            </a:avLst>
          </a:prstGeom>
          <a:solidFill>
            <a:schemeClr val="accent1"/>
          </a:solidFill>
          <a:ln cap="flat" cmpd="sng" w="25400">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38"/>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9"/>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FIRST PROGRESS OF THE PROJECT</a:t>
            </a:r>
            <a:endParaRPr sz="2600">
              <a:solidFill>
                <a:srgbClr val="FF6600"/>
              </a:solidFill>
              <a:latin typeface="Calibri"/>
              <a:ea typeface="Calibri"/>
              <a:cs typeface="Calibri"/>
              <a:sym typeface="Calibri"/>
            </a:endParaRPr>
          </a:p>
        </p:txBody>
      </p:sp>
      <p:grpSp>
        <p:nvGrpSpPr>
          <p:cNvPr id="497" name="Google Shape;497;p39"/>
          <p:cNvGrpSpPr/>
          <p:nvPr/>
        </p:nvGrpSpPr>
        <p:grpSpPr>
          <a:xfrm>
            <a:off x="3004990" y="953125"/>
            <a:ext cx="3761295" cy="3984763"/>
            <a:chOff x="2182665" y="-147013"/>
            <a:chExt cx="3761295" cy="3984763"/>
          </a:xfrm>
        </p:grpSpPr>
        <p:sp>
          <p:nvSpPr>
            <p:cNvPr id="498" name="Google Shape;498;p39"/>
            <p:cNvSpPr/>
            <p:nvPr/>
          </p:nvSpPr>
          <p:spPr>
            <a:xfrm>
              <a:off x="3581796" y="1610915"/>
              <a:ext cx="1968896" cy="1968896"/>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A7CD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9"/>
            <p:cNvSpPr txBox="1"/>
            <p:nvPr/>
          </p:nvSpPr>
          <p:spPr>
            <a:xfrm>
              <a:off x="3977632" y="2072119"/>
              <a:ext cx="1177224" cy="101205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PRODUCT</a:t>
              </a:r>
              <a:endParaRPr/>
            </a:p>
          </p:txBody>
        </p:sp>
        <p:sp>
          <p:nvSpPr>
            <p:cNvPr id="500" name="Google Shape;500;p39"/>
            <p:cNvSpPr/>
            <p:nvPr/>
          </p:nvSpPr>
          <p:spPr>
            <a:xfrm>
              <a:off x="2436257" y="1145539"/>
              <a:ext cx="1431924" cy="1431924"/>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AACAA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9"/>
            <p:cNvSpPr txBox="1"/>
            <p:nvPr/>
          </p:nvSpPr>
          <p:spPr>
            <a:xfrm>
              <a:off x="2796748" y="1508209"/>
              <a:ext cx="710942" cy="706584"/>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PROCESS</a:t>
              </a:r>
              <a:endParaRPr/>
            </a:p>
          </p:txBody>
        </p:sp>
        <p:sp>
          <p:nvSpPr>
            <p:cNvPr id="502" name="Google Shape;502;p39"/>
            <p:cNvSpPr/>
            <p:nvPr/>
          </p:nvSpPr>
          <p:spPr>
            <a:xfrm rot="-900000">
              <a:off x="3238281" y="157657"/>
              <a:ext cx="1402994" cy="1402994"/>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BEBCA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9"/>
            <p:cNvSpPr txBox="1"/>
            <p:nvPr/>
          </p:nvSpPr>
          <p:spPr>
            <a:xfrm>
              <a:off x="3545998" y="465375"/>
              <a:ext cx="787558" cy="787558"/>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RESOURCES</a:t>
              </a:r>
              <a:endParaRPr/>
            </a:p>
          </p:txBody>
        </p:sp>
        <p:sp>
          <p:nvSpPr>
            <p:cNvPr id="504" name="Google Shape;504;p39"/>
            <p:cNvSpPr/>
            <p:nvPr/>
          </p:nvSpPr>
          <p:spPr>
            <a:xfrm>
              <a:off x="3423773" y="1317563"/>
              <a:ext cx="2520187" cy="2520187"/>
            </a:xfrm>
            <a:custGeom>
              <a:rect b="b" l="l" r="r" t="t"/>
              <a:pathLst>
                <a:path extrusionOk="0" h="120000" w="120000">
                  <a:moveTo>
                    <a:pt x="55055" y="3968"/>
                  </a:moveTo>
                  <a:lnTo>
                    <a:pt x="55055" y="3968"/>
                  </a:lnTo>
                  <a:cubicBezTo>
                    <a:pt x="78066" y="1937"/>
                    <a:pt x="99979" y="14181"/>
                    <a:pt x="110311" y="34843"/>
                  </a:cubicBezTo>
                  <a:cubicBezTo>
                    <a:pt x="120642" y="55504"/>
                    <a:pt x="117291" y="80382"/>
                    <a:pt x="101861" y="97573"/>
                  </a:cubicBezTo>
                  <a:lnTo>
                    <a:pt x="104428" y="100292"/>
                  </a:lnTo>
                  <a:lnTo>
                    <a:pt x="96686" y="98854"/>
                  </a:lnTo>
                  <a:lnTo>
                    <a:pt x="95417" y="90748"/>
                  </a:lnTo>
                  <a:lnTo>
                    <a:pt x="97984" y="93467"/>
                  </a:lnTo>
                  <a:lnTo>
                    <a:pt x="97984" y="93467"/>
                  </a:lnTo>
                  <a:cubicBezTo>
                    <a:pt x="111672" y="77932"/>
                    <a:pt x="114520" y="55627"/>
                    <a:pt x="105175" y="37151"/>
                  </a:cubicBezTo>
                  <a:cubicBezTo>
                    <a:pt x="95829" y="18674"/>
                    <a:pt x="76175" y="7751"/>
                    <a:pt x="55550" y="9572"/>
                  </a:cubicBezTo>
                  <a:close/>
                </a:path>
              </a:pathLst>
            </a:custGeom>
            <a:solidFill>
              <a:srgbClr val="A7CD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9"/>
            <p:cNvSpPr/>
            <p:nvPr/>
          </p:nvSpPr>
          <p:spPr>
            <a:xfrm>
              <a:off x="2182665" y="831346"/>
              <a:ext cx="1831073" cy="1831073"/>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ACA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9"/>
            <p:cNvSpPr/>
            <p:nvPr/>
          </p:nvSpPr>
          <p:spPr>
            <a:xfrm>
              <a:off x="2913754" y="-147013"/>
              <a:ext cx="1974266" cy="1974266"/>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BEBCA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7" name="Google Shape;507;p39"/>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4"/>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MAIN OBJECTIVE</a:t>
            </a:r>
            <a:endParaRPr sz="2600">
              <a:solidFill>
                <a:srgbClr val="FF6600"/>
              </a:solidFill>
              <a:latin typeface="Calibri"/>
              <a:ea typeface="Calibri"/>
              <a:cs typeface="Calibri"/>
              <a:sym typeface="Calibri"/>
            </a:endParaRPr>
          </a:p>
        </p:txBody>
      </p:sp>
      <p:sp>
        <p:nvSpPr>
          <p:cNvPr id="148" name="Google Shape;148;p4"/>
          <p:cNvSpPr txBox="1"/>
          <p:nvPr>
            <p:ph idx="1" type="body"/>
          </p:nvPr>
        </p:nvSpPr>
        <p:spPr>
          <a:xfrm>
            <a:off x="822960" y="1100628"/>
            <a:ext cx="7709480" cy="3912548"/>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2400"/>
              <a:buNone/>
            </a:pPr>
            <a:r>
              <a:rPr b="0" lang="es-ES" sz="2400"/>
              <a:t>Provide a simple practical and operational methodology that allows women entrepreneurs to </a:t>
            </a:r>
            <a:r>
              <a:rPr lang="es-ES" sz="2400">
                <a:solidFill>
                  <a:srgbClr val="FF9966"/>
                </a:solidFill>
              </a:rPr>
              <a:t>lead business initiatives.</a:t>
            </a:r>
            <a:r>
              <a:rPr b="0" lang="es-ES" sz="2400"/>
              <a:t> </a:t>
            </a:r>
            <a:endParaRPr/>
          </a:p>
          <a:p>
            <a:pPr indent="0" lvl="0" marL="0" rtl="0" algn="just">
              <a:lnSpc>
                <a:spcPct val="150000"/>
              </a:lnSpc>
              <a:spcBef>
                <a:spcPts val="1200"/>
              </a:spcBef>
              <a:spcAft>
                <a:spcPts val="0"/>
              </a:spcAft>
              <a:buClr>
                <a:schemeClr val="dk1"/>
              </a:buClr>
              <a:buSzPts val="2400"/>
              <a:buNone/>
            </a:pPr>
            <a:r>
              <a:rPr b="0" lang="es-ES" sz="2400"/>
              <a:t>Carry out the planning and implementation of strategies of the different business areas to </a:t>
            </a:r>
            <a:r>
              <a:rPr lang="es-ES" sz="2400">
                <a:solidFill>
                  <a:srgbClr val="FF9966"/>
                </a:solidFill>
              </a:rPr>
              <a:t>guarantee the achievement</a:t>
            </a:r>
            <a:r>
              <a:rPr b="0" lang="es-ES" sz="2400"/>
              <a:t> of their business objectives. </a:t>
            </a:r>
            <a:endParaRPr/>
          </a:p>
        </p:txBody>
      </p:sp>
      <p:sp>
        <p:nvSpPr>
          <p:cNvPr id="149" name="Google Shape;149;p4"/>
          <p:cNvSpPr/>
          <p:nvPr>
            <p:ph idx="12" type="sldNum"/>
          </p:nvPr>
        </p:nvSpPr>
        <p:spPr>
          <a:xfrm>
            <a:off x="8335617" y="6202016"/>
            <a:ext cx="568341" cy="471725"/>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0"/>
          <p:cNvSpPr txBox="1"/>
          <p:nvPr>
            <p:ph idx="1" type="body"/>
          </p:nvPr>
        </p:nvSpPr>
        <p:spPr>
          <a:xfrm>
            <a:off x="822960" y="1700808"/>
            <a:ext cx="7520940" cy="2040340"/>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rmAutofit/>
          </a:bodyPr>
          <a:lstStyle/>
          <a:p>
            <a:pPr indent="-342900" lvl="0" marL="342900" rtl="0" algn="ctr">
              <a:spcBef>
                <a:spcPts val="0"/>
              </a:spcBef>
              <a:spcAft>
                <a:spcPts val="0"/>
              </a:spcAft>
              <a:buClr>
                <a:schemeClr val="lt1"/>
              </a:buClr>
              <a:buSzPts val="5000"/>
              <a:buNone/>
            </a:pPr>
            <a:r>
              <a:rPr lang="es-ES" sz="5000">
                <a:solidFill>
                  <a:schemeClr val="lt1"/>
                </a:solidFill>
                <a:latin typeface="Calibri"/>
                <a:ea typeface="Calibri"/>
                <a:cs typeface="Calibri"/>
                <a:sym typeface="Calibri"/>
              </a:rPr>
              <a:t>WHAT I AM GOING TO SELL?</a:t>
            </a:r>
            <a:endParaRPr sz="5000"/>
          </a:p>
        </p:txBody>
      </p:sp>
      <p:sp>
        <p:nvSpPr>
          <p:cNvPr id="513" name="Google Shape;513;p40"/>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PRODUCT OR SERVICE</a:t>
            </a:r>
            <a:endParaRPr sz="2600" cap="none">
              <a:solidFill>
                <a:srgbClr val="FF6600"/>
              </a:solidFill>
            </a:endParaRPr>
          </a:p>
        </p:txBody>
      </p:sp>
      <p:sp>
        <p:nvSpPr>
          <p:cNvPr id="514" name="Google Shape;514;p40"/>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41"/>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PROCESSES</a:t>
            </a:r>
            <a:endParaRPr sz="2600" cap="none">
              <a:solidFill>
                <a:srgbClr val="FF6600"/>
              </a:solidFill>
              <a:latin typeface="Calibri"/>
              <a:ea typeface="Calibri"/>
              <a:cs typeface="Calibri"/>
              <a:sym typeface="Calibri"/>
            </a:endParaRPr>
          </a:p>
        </p:txBody>
      </p:sp>
      <p:sp>
        <p:nvSpPr>
          <p:cNvPr id="520" name="Google Shape;520;p41"/>
          <p:cNvSpPr txBox="1"/>
          <p:nvPr/>
        </p:nvSpPr>
        <p:spPr>
          <a:xfrm>
            <a:off x="659938" y="933552"/>
            <a:ext cx="7704137" cy="39687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Verdana"/>
                <a:ea typeface="Verdana"/>
                <a:cs typeface="Verdana"/>
                <a:sym typeface="Verdana"/>
              </a:rPr>
              <a:t>How do we plan to do things?</a:t>
            </a:r>
            <a:endParaRPr b="1" sz="2000">
              <a:solidFill>
                <a:srgbClr val="000204"/>
              </a:solidFill>
              <a:latin typeface="Verdana"/>
              <a:ea typeface="Verdana"/>
              <a:cs typeface="Verdana"/>
              <a:sym typeface="Verdana"/>
            </a:endParaRPr>
          </a:p>
        </p:txBody>
      </p:sp>
      <p:sp>
        <p:nvSpPr>
          <p:cNvPr id="521" name="Google Shape;521;p41"/>
          <p:cNvSpPr txBox="1"/>
          <p:nvPr/>
        </p:nvSpPr>
        <p:spPr>
          <a:xfrm>
            <a:off x="5123988" y="1571727"/>
            <a:ext cx="2519362" cy="701675"/>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we are going to design it</a:t>
            </a:r>
            <a:endParaRPr b="1" sz="2000">
              <a:solidFill>
                <a:srgbClr val="000204"/>
              </a:solidFill>
              <a:latin typeface="Calibri"/>
              <a:ea typeface="Calibri"/>
              <a:cs typeface="Calibri"/>
              <a:sym typeface="Calibri"/>
            </a:endParaRPr>
          </a:p>
        </p:txBody>
      </p:sp>
      <p:sp>
        <p:nvSpPr>
          <p:cNvPr id="522" name="Google Shape;522;p41"/>
          <p:cNvSpPr txBox="1"/>
          <p:nvPr/>
        </p:nvSpPr>
        <p:spPr>
          <a:xfrm>
            <a:off x="1234613" y="3876777"/>
            <a:ext cx="2519362" cy="701675"/>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we are going to manufacture it</a:t>
            </a:r>
            <a:endParaRPr b="1" sz="2000">
              <a:solidFill>
                <a:srgbClr val="000204"/>
              </a:solidFill>
              <a:latin typeface="Calibri"/>
              <a:ea typeface="Calibri"/>
              <a:cs typeface="Calibri"/>
              <a:sym typeface="Calibri"/>
            </a:endParaRPr>
          </a:p>
        </p:txBody>
      </p:sp>
      <p:sp>
        <p:nvSpPr>
          <p:cNvPr id="523" name="Google Shape;523;p41"/>
          <p:cNvSpPr txBox="1"/>
          <p:nvPr/>
        </p:nvSpPr>
        <p:spPr>
          <a:xfrm>
            <a:off x="1269292" y="2221015"/>
            <a:ext cx="2519362" cy="701675"/>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are we going to sell it</a:t>
            </a:r>
            <a:endParaRPr b="1" sz="2000">
              <a:solidFill>
                <a:srgbClr val="000204"/>
              </a:solidFill>
              <a:latin typeface="Calibri"/>
              <a:ea typeface="Calibri"/>
              <a:cs typeface="Calibri"/>
              <a:sym typeface="Calibri"/>
            </a:endParaRPr>
          </a:p>
        </p:txBody>
      </p:sp>
      <p:sp>
        <p:nvSpPr>
          <p:cNvPr id="524" name="Google Shape;524;p41"/>
          <p:cNvSpPr txBox="1"/>
          <p:nvPr/>
        </p:nvSpPr>
        <p:spPr>
          <a:xfrm>
            <a:off x="5123988" y="3084615"/>
            <a:ext cx="2519362" cy="701675"/>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we are going to provision ourselves</a:t>
            </a:r>
            <a:endParaRPr b="1" sz="2000">
              <a:solidFill>
                <a:srgbClr val="000204"/>
              </a:solidFill>
              <a:latin typeface="Calibri"/>
              <a:ea typeface="Calibri"/>
              <a:cs typeface="Calibri"/>
              <a:sym typeface="Calibri"/>
            </a:endParaRPr>
          </a:p>
        </p:txBody>
      </p:sp>
      <p:sp>
        <p:nvSpPr>
          <p:cNvPr id="525" name="Google Shape;525;p41"/>
          <p:cNvSpPr txBox="1"/>
          <p:nvPr/>
        </p:nvSpPr>
        <p:spPr>
          <a:xfrm>
            <a:off x="5159707" y="4332568"/>
            <a:ext cx="2519362" cy="701675"/>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we are going to distribute it</a:t>
            </a:r>
            <a:endParaRPr b="1" sz="2000">
              <a:solidFill>
                <a:srgbClr val="000204"/>
              </a:solidFill>
              <a:latin typeface="Calibri"/>
              <a:ea typeface="Calibri"/>
              <a:cs typeface="Calibri"/>
              <a:sym typeface="Calibri"/>
            </a:endParaRPr>
          </a:p>
        </p:txBody>
      </p:sp>
      <p:cxnSp>
        <p:nvCxnSpPr>
          <p:cNvPr id="526" name="Google Shape;526;p41"/>
          <p:cNvCxnSpPr/>
          <p:nvPr/>
        </p:nvCxnSpPr>
        <p:spPr>
          <a:xfrm flipH="1">
            <a:off x="3323763" y="1787627"/>
            <a:ext cx="1655762" cy="360363"/>
          </a:xfrm>
          <a:prstGeom prst="straightConnector1">
            <a:avLst/>
          </a:prstGeom>
          <a:noFill/>
          <a:ln cap="flat" cmpd="sng" w="9525">
            <a:solidFill>
              <a:schemeClr val="dk1"/>
            </a:solidFill>
            <a:prstDash val="solid"/>
            <a:round/>
            <a:headEnd len="med" w="med" type="none"/>
            <a:tailEnd len="med" w="med" type="none"/>
          </a:ln>
        </p:spPr>
      </p:cxnSp>
      <p:cxnSp>
        <p:nvCxnSpPr>
          <p:cNvPr id="527" name="Google Shape;527;p41"/>
          <p:cNvCxnSpPr/>
          <p:nvPr/>
        </p:nvCxnSpPr>
        <p:spPr>
          <a:xfrm>
            <a:off x="3900025" y="2652815"/>
            <a:ext cx="2232025" cy="360362"/>
          </a:xfrm>
          <a:prstGeom prst="straightConnector1">
            <a:avLst/>
          </a:prstGeom>
          <a:noFill/>
          <a:ln cap="flat" cmpd="sng" w="9525">
            <a:solidFill>
              <a:schemeClr val="dk1"/>
            </a:solidFill>
            <a:prstDash val="solid"/>
            <a:round/>
            <a:headEnd len="med" w="med" type="none"/>
            <a:tailEnd len="med" w="med" type="none"/>
          </a:ln>
        </p:spPr>
      </p:cxnSp>
      <p:cxnSp>
        <p:nvCxnSpPr>
          <p:cNvPr id="528" name="Google Shape;528;p41"/>
          <p:cNvCxnSpPr/>
          <p:nvPr/>
        </p:nvCxnSpPr>
        <p:spPr>
          <a:xfrm flipH="1">
            <a:off x="3395200" y="3587852"/>
            <a:ext cx="1657350" cy="217488"/>
          </a:xfrm>
          <a:prstGeom prst="straightConnector1">
            <a:avLst/>
          </a:prstGeom>
          <a:noFill/>
          <a:ln cap="flat" cmpd="sng" w="9525">
            <a:solidFill>
              <a:schemeClr val="dk1"/>
            </a:solidFill>
            <a:prstDash val="solid"/>
            <a:round/>
            <a:headEnd len="med" w="med" type="none"/>
            <a:tailEnd len="med" w="med" type="none"/>
          </a:ln>
        </p:spPr>
      </p:cxnSp>
      <p:cxnSp>
        <p:nvCxnSpPr>
          <p:cNvPr id="529" name="Google Shape;529;p41"/>
          <p:cNvCxnSpPr/>
          <p:nvPr/>
        </p:nvCxnSpPr>
        <p:spPr>
          <a:xfrm>
            <a:off x="3827000" y="4237140"/>
            <a:ext cx="1332707" cy="287337"/>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42"/>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RESOURCES</a:t>
            </a:r>
            <a:endParaRPr sz="2600">
              <a:solidFill>
                <a:srgbClr val="FF6600"/>
              </a:solidFill>
              <a:latin typeface="Calibri"/>
              <a:ea typeface="Calibri"/>
              <a:cs typeface="Calibri"/>
              <a:sym typeface="Calibri"/>
            </a:endParaRPr>
          </a:p>
        </p:txBody>
      </p:sp>
      <p:sp>
        <p:nvSpPr>
          <p:cNvPr id="535" name="Google Shape;535;p42"/>
          <p:cNvSpPr txBox="1"/>
          <p:nvPr>
            <p:ph idx="1" type="body"/>
          </p:nvPr>
        </p:nvSpPr>
        <p:spPr>
          <a:xfrm>
            <a:off x="822960" y="1100628"/>
            <a:ext cx="7709480" cy="3579849"/>
          </a:xfrm>
          <a:prstGeom prst="rect">
            <a:avLst/>
          </a:prstGeom>
          <a:noFill/>
          <a:ln>
            <a:noFill/>
          </a:ln>
        </p:spPr>
        <p:txBody>
          <a:bodyPr anchorCtr="0" anchor="t" bIns="45700" lIns="91425" spcFirstLastPara="1" rIns="91425" wrap="square" tIns="45700">
            <a:noAutofit/>
          </a:bodyPr>
          <a:lstStyle/>
          <a:p>
            <a:pPr indent="-177800" lvl="0" marL="354013" rtl="0" algn="l">
              <a:lnSpc>
                <a:spcPct val="80000"/>
              </a:lnSpc>
              <a:spcBef>
                <a:spcPts val="0"/>
              </a:spcBef>
              <a:spcAft>
                <a:spcPts val="0"/>
              </a:spcAft>
              <a:buClr>
                <a:schemeClr val="accent1"/>
              </a:buClr>
              <a:buSzPts val="2000"/>
              <a:buFont typeface="Arial"/>
              <a:buChar char="•"/>
            </a:pPr>
            <a:r>
              <a:rPr lang="es-ES" sz="2000">
                <a:solidFill>
                  <a:schemeClr val="accent1"/>
                </a:solidFill>
              </a:rPr>
              <a:t>Tangibles</a:t>
            </a:r>
            <a:r>
              <a:rPr b="0" lang="es-ES" sz="2000">
                <a:solidFill>
                  <a:srgbClr val="000204"/>
                </a:solidFill>
              </a:rPr>
              <a:t>, easily identifiable because they tend to be susceptible to valuation balance: financial resources, facilities, software, storage, etc.</a:t>
            </a:r>
            <a:endParaRPr b="0" sz="2000">
              <a:solidFill>
                <a:srgbClr val="000204"/>
              </a:solidFill>
            </a:endParaRPr>
          </a:p>
          <a:p>
            <a:pPr indent="-177800" lvl="0" marL="354013" rtl="0" algn="l">
              <a:lnSpc>
                <a:spcPct val="80000"/>
              </a:lnSpc>
              <a:spcBef>
                <a:spcPts val="800"/>
              </a:spcBef>
              <a:spcAft>
                <a:spcPts val="0"/>
              </a:spcAft>
              <a:buClr>
                <a:schemeClr val="accent1"/>
              </a:buClr>
              <a:buSzPts val="2000"/>
              <a:buFont typeface="Arial"/>
              <a:buChar char="•"/>
            </a:pPr>
            <a:r>
              <a:rPr lang="es-ES" sz="2000">
                <a:solidFill>
                  <a:schemeClr val="accent1"/>
                </a:solidFill>
              </a:rPr>
              <a:t>Intangibles</a:t>
            </a:r>
            <a:r>
              <a:rPr b="0" lang="es-ES" sz="2000">
                <a:solidFill>
                  <a:srgbClr val="000204"/>
                </a:solidFill>
              </a:rPr>
              <a:t> rarely appear on the balance sheet: organizational structure, business culture, technology, management team, etc.</a:t>
            </a:r>
            <a:endParaRPr/>
          </a:p>
          <a:p>
            <a:pPr indent="0" lvl="0" marL="176213" rtl="0" algn="l">
              <a:lnSpc>
                <a:spcPct val="80000"/>
              </a:lnSpc>
              <a:spcBef>
                <a:spcPts val="800"/>
              </a:spcBef>
              <a:spcAft>
                <a:spcPts val="0"/>
              </a:spcAft>
              <a:buClr>
                <a:schemeClr val="dk1"/>
              </a:buClr>
              <a:buSzPts val="2000"/>
              <a:buNone/>
            </a:pPr>
            <a:r>
              <a:t/>
            </a:r>
            <a:endParaRPr b="0" sz="2000">
              <a:solidFill>
                <a:srgbClr val="000204"/>
              </a:solidFill>
            </a:endParaRPr>
          </a:p>
          <a:p>
            <a:pPr indent="0" lvl="0" marL="0" rtl="0" algn="l">
              <a:lnSpc>
                <a:spcPct val="80000"/>
              </a:lnSpc>
              <a:spcBef>
                <a:spcPts val="800"/>
              </a:spcBef>
              <a:spcAft>
                <a:spcPts val="0"/>
              </a:spcAft>
              <a:buClr>
                <a:srgbClr val="000204"/>
              </a:buClr>
              <a:buSzPts val="2000"/>
              <a:buNone/>
            </a:pPr>
            <a:r>
              <a:rPr b="0" lang="es-ES" sz="2000">
                <a:solidFill>
                  <a:srgbClr val="000204"/>
                </a:solidFill>
              </a:rPr>
              <a:t>Often, the latter better explain the competitive position of the company</a:t>
            </a:r>
            <a:endParaRPr b="0" sz="2000">
              <a:solidFill>
                <a:srgbClr val="000204"/>
              </a:solidFill>
            </a:endParaRPr>
          </a:p>
          <a:p>
            <a:pPr indent="-342900" lvl="0" marL="342900" rtl="0" algn="l">
              <a:lnSpc>
                <a:spcPct val="80000"/>
              </a:lnSpc>
              <a:spcBef>
                <a:spcPts val="800"/>
              </a:spcBef>
              <a:spcAft>
                <a:spcPts val="0"/>
              </a:spcAft>
              <a:buClr>
                <a:srgbClr val="FF6600"/>
              </a:buClr>
              <a:buSzPts val="2000"/>
              <a:buNone/>
            </a:pPr>
            <a:r>
              <a:rPr b="0" i="1" lang="es-ES" sz="2000">
                <a:solidFill>
                  <a:srgbClr val="FF6600"/>
                </a:solidFill>
              </a:rPr>
              <a:t>THE HUMAN TEAM IS THE FUNDAMENTAL ELEMENT OF THE COMPANY.</a:t>
            </a:r>
            <a:endParaRPr b="0" i="1" sz="2000">
              <a:solidFill>
                <a:srgbClr val="FF6600"/>
              </a:solidFill>
            </a:endParaRPr>
          </a:p>
        </p:txBody>
      </p:sp>
      <p:pic>
        <p:nvPicPr>
          <p:cNvPr descr="finanzas 2" id="536" name="Google Shape;536;p42"/>
          <p:cNvPicPr preferRelativeResize="0"/>
          <p:nvPr/>
        </p:nvPicPr>
        <p:blipFill rotWithShape="1">
          <a:blip r:embed="rId3">
            <a:alphaModFix/>
          </a:blip>
          <a:srcRect b="0" l="0" r="0" t="0"/>
          <a:stretch/>
        </p:blipFill>
        <p:spPr>
          <a:xfrm>
            <a:off x="7667625" y="5084763"/>
            <a:ext cx="1476375" cy="151288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3"/>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TECHNICAL OR FINANCIAL RESOURCES</a:t>
            </a:r>
            <a:endParaRPr sz="2600">
              <a:solidFill>
                <a:srgbClr val="FF6600"/>
              </a:solidFill>
            </a:endParaRPr>
          </a:p>
        </p:txBody>
      </p:sp>
      <p:sp>
        <p:nvSpPr>
          <p:cNvPr id="542" name="Google Shape;542;p43"/>
          <p:cNvSpPr txBox="1"/>
          <p:nvPr>
            <p:ph idx="1" type="body"/>
          </p:nvPr>
        </p:nvSpPr>
        <p:spPr>
          <a:xfrm>
            <a:off x="899592" y="1124745"/>
            <a:ext cx="7488832" cy="3816424"/>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000"/>
              <a:buNone/>
            </a:pPr>
            <a:r>
              <a:rPr b="0" lang="es-ES" sz="2000"/>
              <a:t>They are the </a:t>
            </a:r>
            <a:r>
              <a:rPr lang="es-ES" sz="2100">
                <a:solidFill>
                  <a:schemeClr val="accent1"/>
                </a:solidFill>
              </a:rPr>
              <a:t>ways</a:t>
            </a:r>
            <a:r>
              <a:rPr b="0" lang="es-ES" sz="2000"/>
              <a:t> (real estate, machinery, furniture, patents, software, raw materials, etc.) that the company needs to carry out its activity.</a:t>
            </a:r>
            <a:endParaRPr/>
          </a:p>
          <a:p>
            <a:pPr indent="0" lvl="0" marL="0" rtl="0" algn="just">
              <a:lnSpc>
                <a:spcPct val="90000"/>
              </a:lnSpc>
              <a:spcBef>
                <a:spcPts val="800"/>
              </a:spcBef>
              <a:spcAft>
                <a:spcPts val="0"/>
              </a:spcAft>
              <a:buClr>
                <a:schemeClr val="dk1"/>
              </a:buClr>
              <a:buSzPts val="2000"/>
              <a:buNone/>
            </a:pPr>
            <a:r>
              <a:rPr b="0" lang="es-ES" sz="2000"/>
              <a:t>As this set of investments must </a:t>
            </a:r>
            <a:r>
              <a:rPr lang="es-ES" sz="2100">
                <a:solidFill>
                  <a:schemeClr val="accent1"/>
                </a:solidFill>
              </a:rPr>
              <a:t>be financed</a:t>
            </a:r>
            <a:r>
              <a:rPr b="0" lang="es-ES" sz="2000"/>
              <a:t>, financing needs are considered.</a:t>
            </a:r>
            <a:endParaRPr/>
          </a:p>
          <a:p>
            <a:pPr indent="0" lvl="0" marL="0" rtl="0" algn="ctr">
              <a:lnSpc>
                <a:spcPct val="90000"/>
              </a:lnSpc>
              <a:spcBef>
                <a:spcPts val="800"/>
              </a:spcBef>
              <a:spcAft>
                <a:spcPts val="0"/>
              </a:spcAft>
              <a:buClr>
                <a:srgbClr val="FF6600"/>
              </a:buClr>
              <a:buSzPts val="2000"/>
              <a:buNone/>
            </a:pPr>
            <a:r>
              <a:rPr lang="es-ES" sz="2000">
                <a:solidFill>
                  <a:srgbClr val="FF6600"/>
                </a:solidFill>
              </a:rPr>
              <a:t>MUST BE THE ESSENTIAL MINIMUMS.</a:t>
            </a:r>
            <a:endParaRPr b="0" sz="2000"/>
          </a:p>
          <a:p>
            <a:pPr indent="0" lvl="0" marL="0" rtl="0" algn="just">
              <a:lnSpc>
                <a:spcPct val="90000"/>
              </a:lnSpc>
              <a:spcBef>
                <a:spcPts val="800"/>
              </a:spcBef>
              <a:spcAft>
                <a:spcPts val="0"/>
              </a:spcAft>
              <a:buClr>
                <a:schemeClr val="dk1"/>
              </a:buClr>
              <a:buSzPts val="2000"/>
              <a:buNone/>
            </a:pPr>
            <a:r>
              <a:rPr b="0" lang="es-ES" sz="2000"/>
              <a:t>In addition, the resource needs must be precisely known: Equipment, materials and raw materials and phases of the process to be subcontracted.</a:t>
            </a:r>
            <a:endParaRPr b="0" sz="2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44"/>
          <p:cNvSpPr txBox="1"/>
          <p:nvPr>
            <p:ph type="title"/>
          </p:nvPr>
        </p:nvSpPr>
        <p:spPr>
          <a:xfrm>
            <a:off x="457200" y="292101"/>
            <a:ext cx="8229600" cy="760636"/>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INFORMATION SYSTEMS AND COMMUNICATIONS</a:t>
            </a:r>
            <a:endParaRPr sz="2600">
              <a:solidFill>
                <a:srgbClr val="FF6600"/>
              </a:solidFill>
              <a:latin typeface="Calibri"/>
              <a:ea typeface="Calibri"/>
              <a:cs typeface="Calibri"/>
              <a:sym typeface="Calibri"/>
            </a:endParaRPr>
          </a:p>
        </p:txBody>
      </p:sp>
      <p:sp>
        <p:nvSpPr>
          <p:cNvPr id="548" name="Google Shape;548;p44"/>
          <p:cNvSpPr txBox="1"/>
          <p:nvPr>
            <p:ph idx="1" type="body"/>
          </p:nvPr>
        </p:nvSpPr>
        <p:spPr>
          <a:xfrm>
            <a:off x="467544" y="1340768"/>
            <a:ext cx="8229600" cy="3744416"/>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Font typeface="Calibri"/>
              <a:buNone/>
            </a:pPr>
            <a:r>
              <a:t/>
            </a:r>
            <a:endParaRPr b="0" sz="2000"/>
          </a:p>
          <a:p>
            <a:pPr indent="0" lvl="0" marL="0" rtl="0" algn="just">
              <a:lnSpc>
                <a:spcPct val="80000"/>
              </a:lnSpc>
              <a:spcBef>
                <a:spcPts val="800"/>
              </a:spcBef>
              <a:spcAft>
                <a:spcPts val="0"/>
              </a:spcAft>
              <a:buClr>
                <a:schemeClr val="dk1"/>
              </a:buClr>
              <a:buSzPts val="2000"/>
              <a:buNone/>
            </a:pPr>
            <a:r>
              <a:rPr b="0" lang="es-ES" sz="2000"/>
              <a:t>Accelerated development of new </a:t>
            </a:r>
            <a:r>
              <a:rPr lang="es-ES" sz="2100">
                <a:solidFill>
                  <a:schemeClr val="accent1"/>
                </a:solidFill>
              </a:rPr>
              <a:t>information technologies</a:t>
            </a:r>
            <a:r>
              <a:rPr b="0" lang="es-ES" sz="2000"/>
              <a:t>, which became a fundamental key to maintaining the competitiveness of companies.</a:t>
            </a:r>
            <a:endParaRPr/>
          </a:p>
          <a:p>
            <a:pPr indent="0" lvl="0" marL="0" rtl="0" algn="just">
              <a:lnSpc>
                <a:spcPct val="80000"/>
              </a:lnSpc>
              <a:spcBef>
                <a:spcPts val="800"/>
              </a:spcBef>
              <a:spcAft>
                <a:spcPts val="0"/>
              </a:spcAft>
              <a:buClr>
                <a:schemeClr val="dk1"/>
              </a:buClr>
              <a:buSzPts val="2000"/>
              <a:buFont typeface="Calibri"/>
              <a:buNone/>
            </a:pPr>
            <a:r>
              <a:t/>
            </a:r>
            <a:endParaRPr b="0" sz="2000"/>
          </a:p>
          <a:p>
            <a:pPr indent="0" lvl="0" marL="0" rtl="0" algn="just">
              <a:lnSpc>
                <a:spcPct val="80000"/>
              </a:lnSpc>
              <a:spcBef>
                <a:spcPts val="800"/>
              </a:spcBef>
              <a:spcAft>
                <a:spcPts val="0"/>
              </a:spcAft>
              <a:buClr>
                <a:schemeClr val="dk1"/>
              </a:buClr>
              <a:buSzPts val="2000"/>
              <a:buNone/>
            </a:pPr>
            <a:r>
              <a:rPr b="0" lang="es-ES" sz="2000"/>
              <a:t>Information is a resource that circulates throughout the company.</a:t>
            </a:r>
            <a:endParaRPr/>
          </a:p>
          <a:p>
            <a:pPr indent="0" lvl="0" marL="0" rtl="0" algn="just">
              <a:lnSpc>
                <a:spcPct val="80000"/>
              </a:lnSpc>
              <a:spcBef>
                <a:spcPts val="800"/>
              </a:spcBef>
              <a:spcAft>
                <a:spcPts val="0"/>
              </a:spcAft>
              <a:buClr>
                <a:schemeClr val="dk1"/>
              </a:buClr>
              <a:buSzPts val="2000"/>
              <a:buNone/>
            </a:pPr>
            <a:r>
              <a:t/>
            </a:r>
            <a:endParaRPr b="0" sz="2000"/>
          </a:p>
          <a:p>
            <a:pPr indent="0" lvl="0" marL="0" rtl="0" algn="just">
              <a:lnSpc>
                <a:spcPct val="80000"/>
              </a:lnSpc>
              <a:spcBef>
                <a:spcPts val="800"/>
              </a:spcBef>
              <a:spcAft>
                <a:spcPts val="0"/>
              </a:spcAft>
              <a:buClr>
                <a:schemeClr val="dk1"/>
              </a:buClr>
              <a:buSzPts val="2000"/>
              <a:buNone/>
            </a:pPr>
            <a:r>
              <a:rPr b="0" lang="es-ES" sz="2000"/>
              <a:t>The </a:t>
            </a:r>
            <a:r>
              <a:rPr lang="es-ES" sz="2100">
                <a:solidFill>
                  <a:schemeClr val="accent1"/>
                </a:solidFill>
              </a:rPr>
              <a:t>information system</a:t>
            </a:r>
            <a:r>
              <a:rPr b="0" lang="es-ES" sz="2000"/>
              <a:t> is the set of processes that collect, prepare, store and distribute the information necessary to carry out the operations of a company and the administrative activities of planning, organization, execution and control, </a:t>
            </a:r>
            <a:r>
              <a:rPr lang="es-ES" sz="2100">
                <a:solidFill>
                  <a:schemeClr val="accent1"/>
                </a:solidFill>
              </a:rPr>
              <a:t>facilitating decision-making </a:t>
            </a:r>
            <a:r>
              <a:rPr b="0" lang="es-ES" sz="2000"/>
              <a:t>for the performance of different functions of the company according to its strategy.</a:t>
            </a:r>
            <a:endParaRPr b="0" sz="2000"/>
          </a:p>
        </p:txBody>
      </p:sp>
      <p:pic>
        <p:nvPicPr>
          <p:cNvPr descr="IMP 4" id="549" name="Google Shape;549;p44"/>
          <p:cNvPicPr preferRelativeResize="0"/>
          <p:nvPr/>
        </p:nvPicPr>
        <p:blipFill rotWithShape="1">
          <a:blip r:embed="rId3">
            <a:alphaModFix/>
          </a:blip>
          <a:srcRect b="0" l="0" r="0" t="0"/>
          <a:stretch/>
        </p:blipFill>
        <p:spPr>
          <a:xfrm>
            <a:off x="7524328" y="2348880"/>
            <a:ext cx="1258887" cy="8763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45"/>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FINANCIAL RESOURCES</a:t>
            </a:r>
            <a:endParaRPr sz="2600">
              <a:solidFill>
                <a:srgbClr val="FF6600"/>
              </a:solidFill>
              <a:latin typeface="Calibri"/>
              <a:ea typeface="Calibri"/>
              <a:cs typeface="Calibri"/>
              <a:sym typeface="Calibri"/>
            </a:endParaRPr>
          </a:p>
        </p:txBody>
      </p:sp>
      <p:sp>
        <p:nvSpPr>
          <p:cNvPr id="555" name="Google Shape;555;p45"/>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0"/>
              </a:spcBef>
              <a:spcAft>
                <a:spcPts val="0"/>
              </a:spcAft>
              <a:buClr>
                <a:schemeClr val="accent1"/>
              </a:buClr>
              <a:buSzPts val="2000"/>
              <a:buNone/>
            </a:pPr>
            <a:r>
              <a:rPr b="0" lang="es-ES" sz="2000">
                <a:solidFill>
                  <a:schemeClr val="accent1"/>
                </a:solidFill>
              </a:rPr>
              <a:t>The financial resources, which will be contributed by the promoters, by external lenders </a:t>
            </a:r>
            <a:r>
              <a:rPr b="0" lang="es-ES" sz="2000"/>
              <a:t>(such as banks or providers) or come from subsidies of any kind, must be sufficient to:</a:t>
            </a:r>
            <a:endParaRPr b="0" sz="2000"/>
          </a:p>
          <a:p>
            <a:pPr indent="-342900" lvl="0" marL="342900" rtl="0" algn="l">
              <a:lnSpc>
                <a:spcPct val="80000"/>
              </a:lnSpc>
              <a:spcBef>
                <a:spcPts val="800"/>
              </a:spcBef>
              <a:spcAft>
                <a:spcPts val="0"/>
              </a:spcAft>
              <a:buClr>
                <a:schemeClr val="dk1"/>
              </a:buClr>
              <a:buSzPts val="2000"/>
              <a:buFont typeface="Calibri"/>
              <a:buNone/>
            </a:pPr>
            <a:r>
              <a:t/>
            </a:r>
            <a:endParaRPr b="0" sz="2000"/>
          </a:p>
          <a:p>
            <a:pPr indent="-368300" lvl="0" marL="722313" rtl="0" algn="l">
              <a:lnSpc>
                <a:spcPct val="80000"/>
              </a:lnSpc>
              <a:spcBef>
                <a:spcPts val="800"/>
              </a:spcBef>
              <a:spcAft>
                <a:spcPts val="0"/>
              </a:spcAft>
              <a:buClr>
                <a:schemeClr val="dk1"/>
              </a:buClr>
              <a:buSzPts val="2000"/>
              <a:buFont typeface="Arial"/>
              <a:buChar char="•"/>
            </a:pPr>
            <a:r>
              <a:rPr b="0" lang="es-ES" sz="2000"/>
              <a:t>Address fixed and current investments that are deemed necessary (and always minimal)</a:t>
            </a:r>
            <a:endParaRPr/>
          </a:p>
          <a:p>
            <a:pPr indent="-368300" lvl="0" marL="722313" rtl="0" algn="l">
              <a:lnSpc>
                <a:spcPct val="80000"/>
              </a:lnSpc>
              <a:spcBef>
                <a:spcPts val="800"/>
              </a:spcBef>
              <a:spcAft>
                <a:spcPts val="0"/>
              </a:spcAft>
              <a:buClr>
                <a:schemeClr val="dk1"/>
              </a:buClr>
              <a:buSzPts val="2000"/>
              <a:buFont typeface="Arial"/>
              <a:buChar char="•"/>
            </a:pPr>
            <a:r>
              <a:rPr b="0" lang="es-ES" sz="2000"/>
              <a:t>Address the possible losses collected, where appropriate, by the Business Plan.</a:t>
            </a:r>
            <a:endParaRPr/>
          </a:p>
          <a:p>
            <a:pPr indent="-368300" lvl="0" marL="722313" rtl="0" algn="l">
              <a:lnSpc>
                <a:spcPct val="80000"/>
              </a:lnSpc>
              <a:spcBef>
                <a:spcPts val="800"/>
              </a:spcBef>
              <a:spcAft>
                <a:spcPts val="0"/>
              </a:spcAft>
              <a:buClr>
                <a:schemeClr val="dk1"/>
              </a:buClr>
              <a:buSzPts val="2000"/>
              <a:buFont typeface="Arial"/>
              <a:buChar char="•"/>
            </a:pPr>
            <a:r>
              <a:rPr b="0" lang="es-ES" sz="2000"/>
              <a:t>Address possible unforeseen or reasonable deviations from the Business Plan</a:t>
            </a:r>
            <a:endParaRPr b="0" sz="2000"/>
          </a:p>
        </p:txBody>
      </p:sp>
      <p:pic>
        <p:nvPicPr>
          <p:cNvPr descr="finanzas 3" id="556" name="Google Shape;556;p45"/>
          <p:cNvPicPr preferRelativeResize="0"/>
          <p:nvPr/>
        </p:nvPicPr>
        <p:blipFill rotWithShape="1">
          <a:blip r:embed="rId3">
            <a:alphaModFix/>
          </a:blip>
          <a:srcRect b="0" l="0" r="0" t="0"/>
          <a:stretch/>
        </p:blipFill>
        <p:spPr>
          <a:xfrm>
            <a:off x="7712075" y="5157788"/>
            <a:ext cx="1431925" cy="170021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6"/>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SWOT ANALYSIS</a:t>
            </a:r>
            <a:endParaRPr/>
          </a:p>
        </p:txBody>
      </p:sp>
      <p:sp>
        <p:nvSpPr>
          <p:cNvPr id="562" name="Google Shape;562;p46"/>
          <p:cNvSpPr txBox="1"/>
          <p:nvPr>
            <p:ph idx="1" type="body"/>
          </p:nvPr>
        </p:nvSpPr>
        <p:spPr>
          <a:xfrm>
            <a:off x="755576" y="1514555"/>
            <a:ext cx="7205424" cy="3339709"/>
          </a:xfrm>
          <a:prstGeom prst="rect">
            <a:avLst/>
          </a:prstGeom>
          <a:noFill/>
          <a:ln>
            <a:noFill/>
          </a:ln>
        </p:spPr>
        <p:txBody>
          <a:bodyPr anchorCtr="0" anchor="t" bIns="45700" lIns="91425" spcFirstLastPara="1" rIns="91425" wrap="square" tIns="45700">
            <a:normAutofit/>
          </a:bodyPr>
          <a:lstStyle/>
          <a:p>
            <a:pPr indent="-342900" lvl="0" marL="342900" rtl="0" algn="just">
              <a:lnSpc>
                <a:spcPct val="70000"/>
              </a:lnSpc>
              <a:spcBef>
                <a:spcPts val="0"/>
              </a:spcBef>
              <a:spcAft>
                <a:spcPts val="0"/>
              </a:spcAft>
              <a:buClr>
                <a:schemeClr val="dk1"/>
              </a:buClr>
              <a:buSzPts val="2220"/>
              <a:buNone/>
            </a:pPr>
            <a:r>
              <a:rPr b="0" lang="es-ES" sz="2220"/>
              <a:t>The SWOT is </a:t>
            </a:r>
            <a:r>
              <a:rPr lang="es-ES" sz="2220">
                <a:solidFill>
                  <a:schemeClr val="accent2"/>
                </a:solidFill>
              </a:rPr>
              <a:t>a technique </a:t>
            </a:r>
            <a:r>
              <a:rPr b="0" lang="es-ES" sz="2220"/>
              <a:t>that tries to identify which are the </a:t>
            </a:r>
            <a:r>
              <a:rPr lang="es-ES" sz="2220">
                <a:solidFill>
                  <a:schemeClr val="accent2"/>
                </a:solidFill>
              </a:rPr>
              <a:t>threats</a:t>
            </a:r>
            <a:r>
              <a:rPr b="0" lang="es-ES" sz="2220"/>
              <a:t> for the company that is in its field, to flee from them, and what are the </a:t>
            </a:r>
            <a:r>
              <a:rPr lang="es-ES" sz="2220">
                <a:solidFill>
                  <a:schemeClr val="accent2"/>
                </a:solidFill>
              </a:rPr>
              <a:t>opportunities</a:t>
            </a:r>
            <a:r>
              <a:rPr b="0" lang="es-ES" sz="2220"/>
              <a:t> that it offers, in order to take advantage of them.</a:t>
            </a:r>
            <a:endParaRPr/>
          </a:p>
          <a:p>
            <a:pPr indent="-342900" lvl="0" marL="342900" rtl="0" algn="just">
              <a:lnSpc>
                <a:spcPct val="70000"/>
              </a:lnSpc>
              <a:spcBef>
                <a:spcPts val="800"/>
              </a:spcBef>
              <a:spcAft>
                <a:spcPts val="0"/>
              </a:spcAft>
              <a:buClr>
                <a:schemeClr val="dk1"/>
              </a:buClr>
              <a:buSzPts val="2220"/>
              <a:buNone/>
            </a:pPr>
            <a:r>
              <a:t/>
            </a:r>
            <a:endParaRPr b="0" sz="2220"/>
          </a:p>
          <a:p>
            <a:pPr indent="-342900" lvl="0" marL="342900" rtl="0" algn="just">
              <a:lnSpc>
                <a:spcPct val="70000"/>
              </a:lnSpc>
              <a:spcBef>
                <a:spcPts val="800"/>
              </a:spcBef>
              <a:spcAft>
                <a:spcPts val="0"/>
              </a:spcAft>
              <a:buClr>
                <a:schemeClr val="dk1"/>
              </a:buClr>
              <a:buSzPts val="2220"/>
              <a:buNone/>
            </a:pPr>
            <a:r>
              <a:rPr b="0" lang="es-ES" sz="2220"/>
              <a:t>Likewise, it asks about the company's </a:t>
            </a:r>
            <a:r>
              <a:rPr lang="es-ES" sz="2220">
                <a:solidFill>
                  <a:schemeClr val="accent2"/>
                </a:solidFill>
              </a:rPr>
              <a:t>strengths</a:t>
            </a:r>
            <a:r>
              <a:rPr b="0" lang="es-ES" sz="2220"/>
              <a:t> in relation to that area, to exploit them to the fullest, and their </a:t>
            </a:r>
            <a:r>
              <a:rPr lang="es-ES" sz="2220">
                <a:solidFill>
                  <a:schemeClr val="accent2"/>
                </a:solidFill>
              </a:rPr>
              <a:t>weaknesses</a:t>
            </a:r>
            <a:r>
              <a:rPr b="0" lang="es-ES" sz="2220"/>
              <a:t>, to correct or avoid them, if this is possible.</a:t>
            </a:r>
            <a:endParaRPr/>
          </a:p>
          <a:p>
            <a:pPr indent="-342900" lvl="0" marL="342900" rtl="0" algn="just">
              <a:lnSpc>
                <a:spcPct val="70000"/>
              </a:lnSpc>
              <a:spcBef>
                <a:spcPts val="800"/>
              </a:spcBef>
              <a:spcAft>
                <a:spcPts val="0"/>
              </a:spcAft>
              <a:buClr>
                <a:schemeClr val="dk1"/>
              </a:buClr>
              <a:buSzPts val="2220"/>
              <a:buNone/>
            </a:pPr>
            <a:r>
              <a:t/>
            </a:r>
            <a:endParaRPr b="0" sz="2220"/>
          </a:p>
          <a:p>
            <a:pPr indent="-342900" lvl="0" marL="342900" rtl="0" algn="just">
              <a:lnSpc>
                <a:spcPct val="70000"/>
              </a:lnSpc>
              <a:spcBef>
                <a:spcPts val="800"/>
              </a:spcBef>
              <a:spcAft>
                <a:spcPts val="0"/>
              </a:spcAft>
              <a:buClr>
                <a:schemeClr val="dk1"/>
              </a:buClr>
              <a:buSzPts val="2220"/>
              <a:buNone/>
            </a:pPr>
            <a:r>
              <a:rPr b="0" lang="es-ES" sz="2220"/>
              <a:t>It tries to converge -the global analysis of the scope-general scope, customers, competitors, etc.-with the functional analysis -internal- of the company.</a:t>
            </a:r>
            <a:endParaRPr b="0" sz="2220"/>
          </a:p>
        </p:txBody>
      </p:sp>
      <p:pic>
        <p:nvPicPr>
          <p:cNvPr descr="dafo" id="563" name="Google Shape;563;p46"/>
          <p:cNvPicPr preferRelativeResize="0"/>
          <p:nvPr/>
        </p:nvPicPr>
        <p:blipFill rotWithShape="1">
          <a:blip r:embed="rId3">
            <a:alphaModFix/>
          </a:blip>
          <a:srcRect b="0" l="0" r="0" t="0"/>
          <a:stretch/>
        </p:blipFill>
        <p:spPr>
          <a:xfrm>
            <a:off x="7668344" y="0"/>
            <a:ext cx="1475656" cy="1514555"/>
          </a:xfrm>
          <a:prstGeom prst="rect">
            <a:avLst/>
          </a:prstGeom>
          <a:noFill/>
          <a:ln>
            <a:noFill/>
          </a:ln>
        </p:spPr>
      </p:pic>
      <p:sp>
        <p:nvSpPr>
          <p:cNvPr id="564" name="Google Shape;564;p46"/>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7"/>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SWOT ANALYSIS</a:t>
            </a:r>
            <a:endParaRPr/>
          </a:p>
        </p:txBody>
      </p:sp>
      <p:grpSp>
        <p:nvGrpSpPr>
          <p:cNvPr id="570" name="Google Shape;570;p47"/>
          <p:cNvGrpSpPr/>
          <p:nvPr/>
        </p:nvGrpSpPr>
        <p:grpSpPr>
          <a:xfrm>
            <a:off x="1963146" y="1197787"/>
            <a:ext cx="5865779" cy="3631195"/>
            <a:chOff x="559498" y="1035"/>
            <a:chExt cx="5865779" cy="3631195"/>
          </a:xfrm>
        </p:grpSpPr>
        <p:sp>
          <p:nvSpPr>
            <p:cNvPr id="571" name="Google Shape;571;p47"/>
            <p:cNvSpPr/>
            <p:nvPr/>
          </p:nvSpPr>
          <p:spPr>
            <a:xfrm>
              <a:off x="559498" y="1035"/>
              <a:ext cx="2793228" cy="1675936"/>
            </a:xfrm>
            <a:prstGeom prst="rect">
              <a:avLst/>
            </a:prstGeom>
            <a:gradFill>
              <a:gsLst>
                <a:gs pos="0">
                  <a:srgbClr val="9D9569"/>
                </a:gs>
                <a:gs pos="80000">
                  <a:srgbClr val="CEC38A"/>
                </a:gs>
                <a:gs pos="100000">
                  <a:srgbClr val="D1C58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7"/>
            <p:cNvSpPr txBox="1"/>
            <p:nvPr/>
          </p:nvSpPr>
          <p:spPr>
            <a:xfrm>
              <a:off x="559498" y="1035"/>
              <a:ext cx="2793228" cy="167593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None/>
              </a:pPr>
              <a:r>
                <a:rPr lang="es-ES" sz="2600">
                  <a:solidFill>
                    <a:schemeClr val="lt1"/>
                  </a:solidFill>
                  <a:latin typeface="Calibri"/>
                  <a:ea typeface="Calibri"/>
                  <a:cs typeface="Calibri"/>
                  <a:sym typeface="Calibri"/>
                </a:rPr>
                <a:t>STRENGTHS</a:t>
              </a:r>
              <a:endParaRPr/>
            </a:p>
            <a:p>
              <a:pPr indent="0" lvl="0" marL="0" marR="0" rtl="0" algn="ctr">
                <a:lnSpc>
                  <a:spcPct val="90000"/>
                </a:lnSpc>
                <a:spcBef>
                  <a:spcPts val="910"/>
                </a:spcBef>
                <a:spcAft>
                  <a:spcPts val="0"/>
                </a:spcAft>
                <a:buNone/>
              </a:pPr>
              <a:r>
                <a:rPr lang="es-ES" sz="1800">
                  <a:solidFill>
                    <a:schemeClr val="lt1"/>
                  </a:solidFill>
                  <a:latin typeface="Calibri"/>
                  <a:ea typeface="Calibri"/>
                  <a:cs typeface="Calibri"/>
                  <a:sym typeface="Calibri"/>
                </a:rPr>
                <a:t> (COMPANY POSITIVE POINTS)</a:t>
              </a:r>
              <a:endParaRPr/>
            </a:p>
          </p:txBody>
        </p:sp>
        <p:sp>
          <p:nvSpPr>
            <p:cNvPr id="573" name="Google Shape;573;p47"/>
            <p:cNvSpPr/>
            <p:nvPr/>
          </p:nvSpPr>
          <p:spPr>
            <a:xfrm>
              <a:off x="3632049" y="1035"/>
              <a:ext cx="2793228" cy="1675936"/>
            </a:xfrm>
            <a:prstGeom prst="rect">
              <a:avLst/>
            </a:prstGeom>
            <a:gradFill>
              <a:gsLst>
                <a:gs pos="0">
                  <a:srgbClr val="A38B6F"/>
                </a:gs>
                <a:gs pos="80000">
                  <a:srgbClr val="D6B792"/>
                </a:gs>
                <a:gs pos="100000">
                  <a:srgbClr val="D9B891"/>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7"/>
            <p:cNvSpPr txBox="1"/>
            <p:nvPr/>
          </p:nvSpPr>
          <p:spPr>
            <a:xfrm>
              <a:off x="3632049" y="1035"/>
              <a:ext cx="2793228" cy="167593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None/>
              </a:pPr>
              <a:r>
                <a:rPr lang="es-ES" sz="2600">
                  <a:solidFill>
                    <a:schemeClr val="lt1"/>
                  </a:solidFill>
                  <a:latin typeface="Calibri"/>
                  <a:ea typeface="Calibri"/>
                  <a:cs typeface="Calibri"/>
                  <a:sym typeface="Calibri"/>
                </a:rPr>
                <a:t>WEAKNESSES</a:t>
              </a:r>
              <a:endParaRPr/>
            </a:p>
            <a:p>
              <a:pPr indent="0" lvl="0" marL="0" marR="0" rtl="0" algn="ctr">
                <a:lnSpc>
                  <a:spcPct val="90000"/>
                </a:lnSpc>
                <a:spcBef>
                  <a:spcPts val="910"/>
                </a:spcBef>
                <a:spcAft>
                  <a:spcPts val="0"/>
                </a:spcAft>
                <a:buNone/>
              </a:pPr>
              <a:r>
                <a:rPr lang="es-ES" sz="1800">
                  <a:solidFill>
                    <a:schemeClr val="lt1"/>
                  </a:solidFill>
                  <a:latin typeface="Calibri"/>
                  <a:ea typeface="Calibri"/>
                  <a:cs typeface="Calibri"/>
                  <a:sym typeface="Calibri"/>
                </a:rPr>
                <a:t> (COMPANY NEGATIVE POINTS)</a:t>
              </a:r>
              <a:endParaRPr/>
            </a:p>
          </p:txBody>
        </p:sp>
        <p:sp>
          <p:nvSpPr>
            <p:cNvPr id="575" name="Google Shape;575;p47"/>
            <p:cNvSpPr/>
            <p:nvPr/>
          </p:nvSpPr>
          <p:spPr>
            <a:xfrm>
              <a:off x="559498" y="1956294"/>
              <a:ext cx="2793228" cy="1675936"/>
            </a:xfrm>
            <a:prstGeom prst="rect">
              <a:avLst/>
            </a:prstGeom>
            <a:gradFill>
              <a:gsLst>
                <a:gs pos="0">
                  <a:srgbClr val="A98577"/>
                </a:gs>
                <a:gs pos="80000">
                  <a:srgbClr val="DEAE9D"/>
                </a:gs>
                <a:gs pos="100000">
                  <a:srgbClr val="E0AE9D"/>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7"/>
            <p:cNvSpPr txBox="1"/>
            <p:nvPr/>
          </p:nvSpPr>
          <p:spPr>
            <a:xfrm>
              <a:off x="559498" y="1956294"/>
              <a:ext cx="2793228" cy="167593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None/>
              </a:pPr>
              <a:r>
                <a:rPr lang="es-ES" sz="2600">
                  <a:solidFill>
                    <a:schemeClr val="lt1"/>
                  </a:solidFill>
                  <a:latin typeface="Calibri"/>
                  <a:ea typeface="Calibri"/>
                  <a:cs typeface="Calibri"/>
                  <a:sym typeface="Calibri"/>
                </a:rPr>
                <a:t>OPPORTUNITIES</a:t>
              </a:r>
              <a:endParaRPr/>
            </a:p>
            <a:p>
              <a:pPr indent="0" lvl="0" marL="0" marR="0" rtl="0" algn="ctr">
                <a:lnSpc>
                  <a:spcPct val="90000"/>
                </a:lnSpc>
                <a:spcBef>
                  <a:spcPts val="910"/>
                </a:spcBef>
                <a:spcAft>
                  <a:spcPts val="0"/>
                </a:spcAft>
                <a:buNone/>
              </a:pPr>
              <a:r>
                <a:rPr lang="es-ES" sz="1800">
                  <a:solidFill>
                    <a:schemeClr val="lt1"/>
                  </a:solidFill>
                  <a:latin typeface="Calibri"/>
                  <a:ea typeface="Calibri"/>
                  <a:cs typeface="Calibri"/>
                  <a:sym typeface="Calibri"/>
                </a:rPr>
                <a:t> (SECTOR POSITIVE POINTS)</a:t>
              </a:r>
              <a:endParaRPr/>
            </a:p>
          </p:txBody>
        </p:sp>
        <p:sp>
          <p:nvSpPr>
            <p:cNvPr id="577" name="Google Shape;577;p47"/>
            <p:cNvSpPr/>
            <p:nvPr/>
          </p:nvSpPr>
          <p:spPr>
            <a:xfrm>
              <a:off x="3632049" y="1956294"/>
              <a:ext cx="2793228" cy="1675936"/>
            </a:xfrm>
            <a:prstGeom prst="rect">
              <a:avLst/>
            </a:prstGeom>
            <a:gradFill>
              <a:gsLst>
                <a:gs pos="0">
                  <a:srgbClr val="AF8080"/>
                </a:gs>
                <a:gs pos="80000">
                  <a:srgbClr val="E6A8A8"/>
                </a:gs>
                <a:gs pos="100000">
                  <a:srgbClr val="E8A7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7"/>
            <p:cNvSpPr txBox="1"/>
            <p:nvPr/>
          </p:nvSpPr>
          <p:spPr>
            <a:xfrm>
              <a:off x="3632049" y="1956294"/>
              <a:ext cx="2793228" cy="167593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None/>
              </a:pPr>
              <a:r>
                <a:rPr lang="es-ES" sz="2600">
                  <a:solidFill>
                    <a:schemeClr val="lt1"/>
                  </a:solidFill>
                  <a:latin typeface="Calibri"/>
                  <a:ea typeface="Calibri"/>
                  <a:cs typeface="Calibri"/>
                  <a:sym typeface="Calibri"/>
                </a:rPr>
                <a:t>THREATS</a:t>
              </a:r>
              <a:endParaRPr/>
            </a:p>
            <a:p>
              <a:pPr indent="0" lvl="0" marL="0" marR="0" rtl="0" algn="ctr">
                <a:lnSpc>
                  <a:spcPct val="90000"/>
                </a:lnSpc>
                <a:spcBef>
                  <a:spcPts val="910"/>
                </a:spcBef>
                <a:spcAft>
                  <a:spcPts val="0"/>
                </a:spcAft>
                <a:buNone/>
              </a:pPr>
              <a:r>
                <a:rPr lang="es-ES" sz="1800">
                  <a:solidFill>
                    <a:schemeClr val="lt1"/>
                  </a:solidFill>
                  <a:latin typeface="Calibri"/>
                  <a:ea typeface="Calibri"/>
                  <a:cs typeface="Calibri"/>
                  <a:sym typeface="Calibri"/>
                </a:rPr>
                <a:t>(SECTOR NEGATIVE POINTS)</a:t>
              </a:r>
              <a:endParaRPr/>
            </a:p>
          </p:txBody>
        </p:sp>
      </p:grpSp>
      <p:sp>
        <p:nvSpPr>
          <p:cNvPr id="579" name="Google Shape;579;p47"/>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8"/>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FINAL PRODUCT MODULE 1</a:t>
            </a:r>
            <a:endParaRPr/>
          </a:p>
        </p:txBody>
      </p:sp>
      <p:pic>
        <p:nvPicPr>
          <p:cNvPr descr="http://us.123rf.com/400wm/400/400/alex_star/alex_star1010/alex_star101000309/8049388-un-pez-dorado-saltar-fuera-de-la-pecera.jpg" id="585" name="Google Shape;585;p48"/>
          <p:cNvPicPr preferRelativeResize="0"/>
          <p:nvPr/>
        </p:nvPicPr>
        <p:blipFill rotWithShape="1">
          <a:blip r:embed="rId3">
            <a:alphaModFix/>
          </a:blip>
          <a:srcRect b="0" l="0" r="0" t="0"/>
          <a:stretch/>
        </p:blipFill>
        <p:spPr>
          <a:xfrm>
            <a:off x="827584" y="936103"/>
            <a:ext cx="4320480" cy="4009538"/>
          </a:xfrm>
          <a:prstGeom prst="rect">
            <a:avLst/>
          </a:prstGeom>
          <a:noFill/>
          <a:ln>
            <a:noFill/>
          </a:ln>
        </p:spPr>
      </p:pic>
      <p:sp>
        <p:nvSpPr>
          <p:cNvPr id="586" name="Google Shape;586;p48"/>
          <p:cNvSpPr txBox="1"/>
          <p:nvPr/>
        </p:nvSpPr>
        <p:spPr>
          <a:xfrm>
            <a:off x="1187624" y="4197036"/>
            <a:ext cx="676875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200">
                <a:solidFill>
                  <a:schemeClr val="dk1"/>
                </a:solidFill>
                <a:latin typeface="Calibri"/>
                <a:ea typeface="Calibri"/>
                <a:cs typeface="Calibri"/>
                <a:sym typeface="Calibri"/>
              </a:rPr>
              <a:t>FIRST APPROACH TO A BUSINESS PLAN</a:t>
            </a:r>
            <a:endParaRPr/>
          </a:p>
          <a:p>
            <a:pPr indent="0" lvl="0" marL="0" marR="0" rtl="0" algn="l">
              <a:spcBef>
                <a:spcPts val="0"/>
              </a:spcBef>
              <a:spcAft>
                <a:spcPts val="0"/>
              </a:spcAft>
              <a:buNone/>
            </a:pPr>
            <a:r>
              <a:rPr lang="es-ES" sz="1800">
                <a:solidFill>
                  <a:schemeClr val="dk1"/>
                </a:solidFill>
                <a:latin typeface="Calibri"/>
                <a:ea typeface="Calibri"/>
                <a:cs typeface="Calibri"/>
                <a:sym typeface="Calibri"/>
              </a:rPr>
              <a:t>TO BE REVIEWED AT THE BEGINNING OF SESSION 2</a:t>
            </a:r>
            <a:endParaRPr sz="1800">
              <a:solidFill>
                <a:schemeClr val="dk1"/>
              </a:solidFill>
              <a:latin typeface="Calibri"/>
              <a:ea typeface="Calibri"/>
              <a:cs typeface="Calibri"/>
              <a:sym typeface="Calibri"/>
            </a:endParaRPr>
          </a:p>
        </p:txBody>
      </p:sp>
      <p:sp>
        <p:nvSpPr>
          <p:cNvPr id="587" name="Google Shape;587;p48"/>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9"/>
          <p:cNvSpPr/>
          <p:nvPr/>
        </p:nvSpPr>
        <p:spPr>
          <a:xfrm>
            <a:off x="468313" y="333375"/>
            <a:ext cx="8229600"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BUSINESS PLAN</a:t>
            </a:r>
            <a:endParaRPr/>
          </a:p>
        </p:txBody>
      </p:sp>
      <p:sp>
        <p:nvSpPr>
          <p:cNvPr id="593" name="Google Shape;593;p49"/>
          <p:cNvSpPr/>
          <p:nvPr/>
        </p:nvSpPr>
        <p:spPr>
          <a:xfrm>
            <a:off x="580610" y="1109165"/>
            <a:ext cx="7285735" cy="3785652"/>
          </a:xfrm>
          <a:prstGeom prst="rect">
            <a:avLst/>
          </a:prstGeom>
          <a:noFill/>
          <a:ln>
            <a:noFill/>
          </a:ln>
        </p:spPr>
        <p:txBody>
          <a:bodyPr anchorCtr="0" anchor="ctr" bIns="45700" lIns="91425" spcFirstLastPara="1" rIns="91425" wrap="square" tIns="45700">
            <a:spAutoFit/>
          </a:bodyPr>
          <a:lstStyle/>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Executive Summary</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The entrepreneur</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Products and services</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The market</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Market research</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Market strategy</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Competitor analysis</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Operations and logistics</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Costs and pricing strategy</a:t>
            </a:r>
            <a:endParaRPr/>
          </a:p>
          <a:p>
            <a:pPr indent="-342900" lvl="0" marL="342900" marR="0" rtl="0" algn="l">
              <a:spcBef>
                <a:spcPts val="0"/>
              </a:spcBef>
              <a:spcAft>
                <a:spcPts val="0"/>
              </a:spcAft>
              <a:buClr>
                <a:schemeClr val="dk1"/>
              </a:buClr>
              <a:buSzPts val="2400"/>
              <a:buFont typeface="Calibri"/>
              <a:buAutoNum type="arabicPeriod"/>
            </a:pPr>
            <a:r>
              <a:rPr lang="es-ES" sz="2400">
                <a:solidFill>
                  <a:schemeClr val="dk1"/>
                </a:solidFill>
                <a:latin typeface="Calibri"/>
                <a:ea typeface="Calibri"/>
                <a:cs typeface="Calibri"/>
                <a:sym typeface="Calibri"/>
              </a:rPr>
              <a:t>Financial forecasts</a:t>
            </a:r>
            <a:endParaRPr sz="2400">
              <a:solidFill>
                <a:schemeClr val="dk1"/>
              </a:solidFill>
              <a:latin typeface="Calibri"/>
              <a:ea typeface="Calibri"/>
              <a:cs typeface="Calibri"/>
              <a:sym typeface="Calibri"/>
            </a:endParaRPr>
          </a:p>
        </p:txBody>
      </p:sp>
      <p:sp>
        <p:nvSpPr>
          <p:cNvPr id="594" name="Google Shape;594;p49"/>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SPECIFIC OBJECTIVES</a:t>
            </a:r>
            <a:endParaRPr/>
          </a:p>
        </p:txBody>
      </p:sp>
      <p:sp>
        <p:nvSpPr>
          <p:cNvPr id="155" name="Google Shape;155;p5"/>
          <p:cNvSpPr txBox="1"/>
          <p:nvPr>
            <p:ph idx="1" type="body"/>
          </p:nvPr>
        </p:nvSpPr>
        <p:spPr>
          <a:xfrm>
            <a:off x="611560" y="985459"/>
            <a:ext cx="7762673" cy="4027717"/>
          </a:xfrm>
          <a:prstGeom prst="rect">
            <a:avLst/>
          </a:prstGeom>
          <a:noFill/>
          <a:ln>
            <a:noFill/>
          </a:ln>
        </p:spPr>
        <p:txBody>
          <a:bodyPr anchorCtr="0" anchor="ctr" bIns="45700" lIns="91425" spcFirstLastPara="1" rIns="91425" wrap="square" tIns="45700">
            <a:noAutofit/>
          </a:bodyPr>
          <a:lstStyle/>
          <a:p>
            <a:pPr indent="-342900" lvl="0" marL="342900" rtl="0" algn="just">
              <a:spcBef>
                <a:spcPts val="0"/>
              </a:spcBef>
              <a:spcAft>
                <a:spcPts val="0"/>
              </a:spcAft>
              <a:buClr>
                <a:schemeClr val="dk1"/>
              </a:buClr>
              <a:buSzPts val="2000"/>
              <a:buChar char="•"/>
            </a:pPr>
            <a:r>
              <a:rPr b="0" lang="es-ES" sz="2000"/>
              <a:t>Plan the activities to be undertaken, identify and evaluate different business opportunities</a:t>
            </a:r>
            <a:endParaRPr/>
          </a:p>
          <a:p>
            <a:pPr indent="0" lvl="0" marL="0" rtl="0" algn="just">
              <a:spcBef>
                <a:spcPts val="500"/>
              </a:spcBef>
              <a:spcAft>
                <a:spcPts val="0"/>
              </a:spcAft>
              <a:buClr>
                <a:schemeClr val="dk1"/>
              </a:buClr>
              <a:buSzPts val="2000"/>
              <a:buNone/>
            </a:pPr>
            <a:r>
              <a:t/>
            </a:r>
            <a:endParaRPr b="0" sz="2000"/>
          </a:p>
          <a:p>
            <a:pPr indent="-342900" lvl="0" marL="342900" rtl="0" algn="just">
              <a:spcBef>
                <a:spcPts val="500"/>
              </a:spcBef>
              <a:spcAft>
                <a:spcPts val="0"/>
              </a:spcAft>
              <a:buClr>
                <a:schemeClr val="dk1"/>
              </a:buClr>
              <a:buSzPts val="2000"/>
              <a:buChar char="•"/>
            </a:pPr>
            <a:r>
              <a:rPr b="0" lang="es-ES" sz="2000"/>
              <a:t>Manage people, organize and control material resources.</a:t>
            </a:r>
            <a:endParaRPr/>
          </a:p>
          <a:p>
            <a:pPr indent="0" lvl="0" marL="0" rtl="0" algn="just">
              <a:spcBef>
                <a:spcPts val="500"/>
              </a:spcBef>
              <a:spcAft>
                <a:spcPts val="0"/>
              </a:spcAft>
              <a:buClr>
                <a:schemeClr val="dk1"/>
              </a:buClr>
              <a:buSzPts val="2000"/>
              <a:buNone/>
            </a:pPr>
            <a:r>
              <a:t/>
            </a:r>
            <a:endParaRPr b="0" sz="2000"/>
          </a:p>
          <a:p>
            <a:pPr indent="-342900" lvl="0" marL="342900" rtl="0" algn="just">
              <a:spcBef>
                <a:spcPts val="500"/>
              </a:spcBef>
              <a:spcAft>
                <a:spcPts val="0"/>
              </a:spcAft>
              <a:buClr>
                <a:schemeClr val="dk1"/>
              </a:buClr>
              <a:buSzPts val="2000"/>
              <a:buChar char="•"/>
            </a:pPr>
            <a:r>
              <a:rPr b="0" lang="es-ES" sz="2000"/>
              <a:t>Develop the marketing and sale of products and services.</a:t>
            </a:r>
            <a:endParaRPr/>
          </a:p>
          <a:p>
            <a:pPr indent="0" lvl="0" marL="0" rtl="0" algn="just">
              <a:spcBef>
                <a:spcPts val="500"/>
              </a:spcBef>
              <a:spcAft>
                <a:spcPts val="0"/>
              </a:spcAft>
              <a:buClr>
                <a:schemeClr val="dk1"/>
              </a:buClr>
              <a:buSzPts val="2000"/>
              <a:buNone/>
            </a:pPr>
            <a:r>
              <a:t/>
            </a:r>
            <a:endParaRPr b="0" sz="2000"/>
          </a:p>
          <a:p>
            <a:pPr indent="-342900" lvl="0" marL="342900" rtl="0" algn="just">
              <a:spcBef>
                <a:spcPts val="500"/>
              </a:spcBef>
              <a:spcAft>
                <a:spcPts val="0"/>
              </a:spcAft>
              <a:buClr>
                <a:schemeClr val="dk1"/>
              </a:buClr>
              <a:buSzPts val="2000"/>
              <a:buChar char="•"/>
            </a:pPr>
            <a:r>
              <a:rPr b="0" lang="es-ES" sz="2000"/>
              <a:t>Manage the obtaining of financial resources by negotiating the conditions and selecting the most suitable product.</a:t>
            </a:r>
            <a:endParaRPr/>
          </a:p>
          <a:p>
            <a:pPr indent="0" lvl="0" marL="0" rtl="0" algn="just">
              <a:spcBef>
                <a:spcPts val="500"/>
              </a:spcBef>
              <a:spcAft>
                <a:spcPts val="0"/>
              </a:spcAft>
              <a:buClr>
                <a:schemeClr val="dk1"/>
              </a:buClr>
              <a:buSzPts val="2000"/>
              <a:buNone/>
            </a:pPr>
            <a:r>
              <a:t/>
            </a:r>
            <a:endParaRPr b="0" sz="2000"/>
          </a:p>
          <a:p>
            <a:pPr indent="-342900" lvl="0" marL="342900" rtl="0" algn="just">
              <a:spcBef>
                <a:spcPts val="500"/>
              </a:spcBef>
              <a:spcAft>
                <a:spcPts val="0"/>
              </a:spcAft>
              <a:buClr>
                <a:schemeClr val="dk1"/>
              </a:buClr>
              <a:buSzPts val="2000"/>
              <a:buChar char="•"/>
            </a:pPr>
            <a:r>
              <a:rPr b="0" lang="es-ES" sz="2000"/>
              <a:t>Integrate the analysed and planned elements into the business plan.</a:t>
            </a:r>
            <a:endParaRPr/>
          </a:p>
        </p:txBody>
      </p:sp>
      <p:sp>
        <p:nvSpPr>
          <p:cNvPr id="156" name="Google Shape;156;p5"/>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50"/>
          <p:cNvSpPr/>
          <p:nvPr/>
        </p:nvSpPr>
        <p:spPr>
          <a:xfrm>
            <a:off x="339971" y="1196752"/>
            <a:ext cx="5240141"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000">
                <a:solidFill>
                  <a:schemeClr val="accent1"/>
                </a:solidFill>
                <a:latin typeface="Calibri"/>
                <a:ea typeface="Calibri"/>
                <a:cs typeface="Calibri"/>
                <a:sym typeface="Calibri"/>
              </a:rPr>
              <a:t>Módulo 2: </a:t>
            </a:r>
            <a:endParaRPr/>
          </a:p>
          <a:p>
            <a:pPr indent="0" lvl="0" marL="0" marR="0" rtl="0" algn="l">
              <a:spcBef>
                <a:spcPts val="0"/>
              </a:spcBef>
              <a:spcAft>
                <a:spcPts val="0"/>
              </a:spcAft>
              <a:buNone/>
            </a:pPr>
            <a:r>
              <a:rPr lang="es-ES" sz="3200">
                <a:solidFill>
                  <a:schemeClr val="dk1"/>
                </a:solidFill>
                <a:latin typeface="Calibri"/>
                <a:ea typeface="Calibri"/>
                <a:cs typeface="Calibri"/>
                <a:sym typeface="Calibri"/>
              </a:rPr>
              <a:t>HUMAN RESOURCES MANAGEMENT</a:t>
            </a:r>
            <a:endParaRPr sz="3000">
              <a:solidFill>
                <a:schemeClr val="accen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51"/>
          <p:cNvSpPr txBox="1"/>
          <p:nvPr>
            <p:ph type="title"/>
          </p:nvPr>
        </p:nvSpPr>
        <p:spPr>
          <a:xfrm>
            <a:off x="827584" y="332656"/>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MODULE 2: HUMAN RESOURCES MANAGEMENT</a:t>
            </a:r>
            <a:endParaRPr sz="2600">
              <a:solidFill>
                <a:srgbClr val="FF6600"/>
              </a:solidFill>
            </a:endParaRPr>
          </a:p>
        </p:txBody>
      </p:sp>
      <p:sp>
        <p:nvSpPr>
          <p:cNvPr id="606" name="Google Shape;606;p51"/>
          <p:cNvSpPr txBox="1"/>
          <p:nvPr>
            <p:ph idx="1" type="body"/>
          </p:nvPr>
        </p:nvSpPr>
        <p:spPr>
          <a:xfrm>
            <a:off x="827584" y="1326864"/>
            <a:ext cx="7520940" cy="318515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b="0" lang="es-ES" sz="2000"/>
              <a:t>FUNCTIONS OF THE DEPARTMENT OF HUMAN RESOURCES</a:t>
            </a:r>
            <a:endParaRPr/>
          </a:p>
          <a:p>
            <a:pPr indent="-342900" lvl="0" marL="342900" rtl="0" algn="l">
              <a:spcBef>
                <a:spcPts val="800"/>
              </a:spcBef>
              <a:spcAft>
                <a:spcPts val="0"/>
              </a:spcAft>
              <a:buClr>
                <a:schemeClr val="dk1"/>
              </a:buClr>
              <a:buSzPts val="2000"/>
              <a:buFont typeface="Arial"/>
              <a:buChar char="•"/>
            </a:pPr>
            <a:r>
              <a:rPr b="0" lang="es-ES" sz="2000"/>
              <a:t>EXTERNALIZE SERVICES</a:t>
            </a:r>
            <a:endParaRPr/>
          </a:p>
          <a:p>
            <a:pPr indent="-342900" lvl="0" marL="342900" rtl="0" algn="l">
              <a:spcBef>
                <a:spcPts val="800"/>
              </a:spcBef>
              <a:spcAft>
                <a:spcPts val="0"/>
              </a:spcAft>
              <a:buClr>
                <a:schemeClr val="dk1"/>
              </a:buClr>
              <a:buSzPts val="2000"/>
              <a:buFont typeface="Arial"/>
              <a:buChar char="•"/>
            </a:pPr>
            <a:r>
              <a:rPr b="0" lang="es-ES" sz="2000"/>
              <a:t>ORGANIZATION OF WORK AND ORGANIZATIONAL STRUCTURE</a:t>
            </a:r>
            <a:endParaRPr/>
          </a:p>
          <a:p>
            <a:pPr indent="-342900" lvl="0" marL="342900" rtl="0" algn="l">
              <a:spcBef>
                <a:spcPts val="800"/>
              </a:spcBef>
              <a:spcAft>
                <a:spcPts val="0"/>
              </a:spcAft>
              <a:buClr>
                <a:schemeClr val="dk1"/>
              </a:buClr>
              <a:buSzPts val="2000"/>
              <a:buFont typeface="Arial"/>
              <a:buChar char="•"/>
            </a:pPr>
            <a:r>
              <a:rPr b="0" lang="es-ES" sz="2000"/>
              <a:t>COMMUNICATION AND MOTIVATION</a:t>
            </a:r>
            <a:endParaRPr/>
          </a:p>
          <a:p>
            <a:pPr indent="-342900" lvl="0" marL="342900" rtl="0" algn="l">
              <a:spcBef>
                <a:spcPts val="800"/>
              </a:spcBef>
              <a:spcAft>
                <a:spcPts val="0"/>
              </a:spcAft>
              <a:buClr>
                <a:schemeClr val="dk1"/>
              </a:buClr>
              <a:buSzPts val="2000"/>
              <a:buFont typeface="Arial"/>
              <a:buChar char="•"/>
            </a:pPr>
            <a:r>
              <a:rPr b="0" lang="es-ES" sz="2000"/>
              <a:t>LEADERSHIP AND TEAMWORK</a:t>
            </a:r>
            <a:endParaRPr/>
          </a:p>
          <a:p>
            <a:pPr indent="-342900" lvl="0" marL="342900" rtl="0" algn="l">
              <a:spcBef>
                <a:spcPts val="800"/>
              </a:spcBef>
              <a:spcAft>
                <a:spcPts val="0"/>
              </a:spcAft>
              <a:buClr>
                <a:schemeClr val="dk1"/>
              </a:buClr>
              <a:buSzPts val="2000"/>
              <a:buFont typeface="Arial"/>
              <a:buChar char="•"/>
            </a:pPr>
            <a:r>
              <a:rPr b="0" lang="es-ES" sz="2000"/>
              <a:t>TALENT MANAGEMENT</a:t>
            </a:r>
            <a:endParaRPr b="0" sz="2000"/>
          </a:p>
        </p:txBody>
      </p:sp>
      <p:sp>
        <p:nvSpPr>
          <p:cNvPr id="607" name="Google Shape;607;p51"/>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52"/>
          <p:cNvSpPr txBox="1"/>
          <p:nvPr/>
        </p:nvSpPr>
        <p:spPr>
          <a:xfrm>
            <a:off x="611560" y="406985"/>
            <a:ext cx="7920880" cy="49244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a:solidFill>
                  <a:srgbClr val="FF6600"/>
                </a:solidFill>
                <a:latin typeface="Calibri"/>
                <a:ea typeface="Calibri"/>
                <a:cs typeface="Calibri"/>
                <a:sym typeface="Calibri"/>
              </a:rPr>
              <a:t>FUNCTIONS OF THE HR DEPARTMENT</a:t>
            </a:r>
            <a:endParaRPr sz="2600" cap="none">
              <a:solidFill>
                <a:srgbClr val="FF6600"/>
              </a:solidFill>
              <a:latin typeface="Calibri"/>
              <a:ea typeface="Calibri"/>
              <a:cs typeface="Calibri"/>
              <a:sym typeface="Calibri"/>
            </a:endParaRPr>
          </a:p>
        </p:txBody>
      </p:sp>
      <p:sp>
        <p:nvSpPr>
          <p:cNvPr id="613" name="Google Shape;613;p52"/>
          <p:cNvSpPr/>
          <p:nvPr/>
        </p:nvSpPr>
        <p:spPr>
          <a:xfrm>
            <a:off x="611560" y="1124744"/>
            <a:ext cx="7920880"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Direct, organize, coordinate, pay and study the activities of the workers of a company.</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000">
                <a:solidFill>
                  <a:schemeClr val="dk1"/>
                </a:solidFill>
                <a:latin typeface="Calibri"/>
                <a:ea typeface="Calibri"/>
                <a:cs typeface="Calibri"/>
                <a:sym typeface="Calibri"/>
              </a:rPr>
              <a:t>The functions carried out in an HR Department vary depending on the activity and size of the company.</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000">
                <a:solidFill>
                  <a:schemeClr val="dk1"/>
                </a:solidFill>
                <a:latin typeface="Calibri"/>
                <a:ea typeface="Calibri"/>
                <a:cs typeface="Calibri"/>
                <a:sym typeface="Calibri"/>
              </a:rPr>
              <a:t>Among others, it develops the following functions:</a:t>
            </a:r>
            <a:endParaRPr sz="2000">
              <a:solidFill>
                <a:schemeClr val="dk1"/>
              </a:solidFill>
              <a:latin typeface="Calibri"/>
              <a:ea typeface="Calibri"/>
              <a:cs typeface="Calibri"/>
              <a:sym typeface="Calibri"/>
            </a:endParaRPr>
          </a:p>
        </p:txBody>
      </p:sp>
      <p:sp>
        <p:nvSpPr>
          <p:cNvPr id="614" name="Google Shape;614;p52"/>
          <p:cNvSpPr/>
          <p:nvPr/>
        </p:nvSpPr>
        <p:spPr>
          <a:xfrm>
            <a:off x="611560" y="3394825"/>
            <a:ext cx="7920880" cy="101562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Staff selection process</a:t>
            </a:r>
            <a:endParaRPr sz="20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Performance evaluation.</a:t>
            </a:r>
            <a:endParaRPr/>
          </a:p>
          <a:p>
            <a:pPr indent="-285750" lvl="0" marL="285750" marR="0" rtl="0" algn="just">
              <a:spcBef>
                <a:spcPts val="0"/>
              </a:spcBef>
              <a:spcAft>
                <a:spcPts val="0"/>
              </a:spcAft>
              <a:buClr>
                <a:schemeClr val="dk1"/>
              </a:buClr>
              <a:buSzPts val="2000"/>
              <a:buFont typeface="Calibri"/>
              <a:buChar char="-"/>
            </a:pPr>
            <a:r>
              <a:rPr lang="es-ES" sz="2000">
                <a:solidFill>
                  <a:schemeClr val="dk1"/>
                </a:solidFill>
                <a:latin typeface="Calibri"/>
                <a:ea typeface="Calibri"/>
                <a:cs typeface="Calibri"/>
                <a:sym typeface="Calibri"/>
              </a:rPr>
              <a:t>Risks prevention.</a:t>
            </a:r>
            <a:endParaRPr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53"/>
          <p:cNvSpPr txBox="1"/>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FF6600"/>
              </a:buClr>
              <a:buSzPts val="2600"/>
              <a:buFont typeface="Calibri"/>
              <a:buNone/>
            </a:pPr>
            <a:r>
              <a:rPr lang="es-ES" sz="2600" cap="none">
                <a:solidFill>
                  <a:srgbClr val="FF6600"/>
                </a:solidFill>
                <a:latin typeface="Calibri"/>
                <a:ea typeface="Calibri"/>
                <a:cs typeface="Calibri"/>
                <a:sym typeface="Calibri"/>
              </a:rPr>
              <a:t>SELECTION PROCESS</a:t>
            </a:r>
            <a:endParaRPr/>
          </a:p>
        </p:txBody>
      </p:sp>
      <p:grpSp>
        <p:nvGrpSpPr>
          <p:cNvPr id="620" name="Google Shape;620;p53"/>
          <p:cNvGrpSpPr/>
          <p:nvPr/>
        </p:nvGrpSpPr>
        <p:grpSpPr>
          <a:xfrm>
            <a:off x="603512" y="1574299"/>
            <a:ext cx="8135759" cy="3425583"/>
            <a:chOff x="7163" y="461116"/>
            <a:chExt cx="8135759" cy="3425583"/>
          </a:xfrm>
        </p:grpSpPr>
        <p:sp>
          <p:nvSpPr>
            <p:cNvPr id="621" name="Google Shape;621;p53"/>
            <p:cNvSpPr/>
            <p:nvPr/>
          </p:nvSpPr>
          <p:spPr>
            <a:xfrm>
              <a:off x="7163" y="461116"/>
              <a:ext cx="2140989" cy="128459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3"/>
            <p:cNvSpPr txBox="1"/>
            <p:nvPr/>
          </p:nvSpPr>
          <p:spPr>
            <a:xfrm>
              <a:off x="44787" y="498740"/>
              <a:ext cx="2065741" cy="120934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lang="es-ES" sz="1900">
                  <a:solidFill>
                    <a:schemeClr val="lt1"/>
                  </a:solidFill>
                  <a:latin typeface="Calibri"/>
                  <a:ea typeface="Calibri"/>
                  <a:cs typeface="Calibri"/>
                  <a:sym typeface="Calibri"/>
                </a:rPr>
                <a:t>Analysis of the job</a:t>
              </a:r>
              <a:endParaRPr/>
            </a:p>
          </p:txBody>
        </p:sp>
        <p:sp>
          <p:nvSpPr>
            <p:cNvPr id="623" name="Google Shape;623;p53"/>
            <p:cNvSpPr/>
            <p:nvPr/>
          </p:nvSpPr>
          <p:spPr>
            <a:xfrm>
              <a:off x="2336559" y="837931"/>
              <a:ext cx="453889" cy="530965"/>
            </a:xfrm>
            <a:prstGeom prst="rightArrow">
              <a:avLst>
                <a:gd fmla="val 6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3"/>
            <p:cNvSpPr txBox="1"/>
            <p:nvPr/>
          </p:nvSpPr>
          <p:spPr>
            <a:xfrm>
              <a:off x="2336559" y="944124"/>
              <a:ext cx="317722" cy="318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500">
                <a:solidFill>
                  <a:schemeClr val="lt1"/>
                </a:solidFill>
                <a:latin typeface="Calibri"/>
                <a:ea typeface="Calibri"/>
                <a:cs typeface="Calibri"/>
                <a:sym typeface="Calibri"/>
              </a:endParaRPr>
            </a:p>
          </p:txBody>
        </p:sp>
        <p:sp>
          <p:nvSpPr>
            <p:cNvPr id="625" name="Google Shape;625;p53"/>
            <p:cNvSpPr/>
            <p:nvPr/>
          </p:nvSpPr>
          <p:spPr>
            <a:xfrm>
              <a:off x="3004548" y="461116"/>
              <a:ext cx="2140989" cy="1284593"/>
            </a:xfrm>
            <a:prstGeom prst="roundRect">
              <a:avLst>
                <a:gd fmla="val 10000" name="adj"/>
              </a:avLst>
            </a:prstGeom>
            <a:solidFill>
              <a:srgbClr val="A7CDD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3"/>
            <p:cNvSpPr txBox="1"/>
            <p:nvPr/>
          </p:nvSpPr>
          <p:spPr>
            <a:xfrm>
              <a:off x="3042172" y="498740"/>
              <a:ext cx="2065741" cy="120934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lang="es-ES" sz="1900">
                  <a:solidFill>
                    <a:schemeClr val="lt1"/>
                  </a:solidFill>
                  <a:latin typeface="Calibri"/>
                  <a:ea typeface="Calibri"/>
                  <a:cs typeface="Calibri"/>
                  <a:sym typeface="Calibri"/>
                </a:rPr>
                <a:t>Identification of obligations of the job</a:t>
              </a:r>
              <a:endParaRPr sz="1900">
                <a:solidFill>
                  <a:schemeClr val="lt1"/>
                </a:solidFill>
                <a:latin typeface="Calibri"/>
                <a:ea typeface="Calibri"/>
                <a:cs typeface="Calibri"/>
                <a:sym typeface="Calibri"/>
              </a:endParaRPr>
            </a:p>
          </p:txBody>
        </p:sp>
        <p:sp>
          <p:nvSpPr>
            <p:cNvPr id="627" name="Google Shape;627;p53"/>
            <p:cNvSpPr/>
            <p:nvPr/>
          </p:nvSpPr>
          <p:spPr>
            <a:xfrm>
              <a:off x="5333944" y="837931"/>
              <a:ext cx="453889" cy="530965"/>
            </a:xfrm>
            <a:prstGeom prst="rightArrow">
              <a:avLst>
                <a:gd fmla="val 60000" name="adj1"/>
                <a:gd fmla="val 50000" name="adj2"/>
              </a:avLst>
            </a:prstGeom>
            <a:solidFill>
              <a:srgbClr val="A7CD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3"/>
            <p:cNvSpPr txBox="1"/>
            <p:nvPr/>
          </p:nvSpPr>
          <p:spPr>
            <a:xfrm>
              <a:off x="5333944" y="944124"/>
              <a:ext cx="317722" cy="318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500">
                <a:solidFill>
                  <a:schemeClr val="lt1"/>
                </a:solidFill>
                <a:latin typeface="Calibri"/>
                <a:ea typeface="Calibri"/>
                <a:cs typeface="Calibri"/>
                <a:sym typeface="Calibri"/>
              </a:endParaRPr>
            </a:p>
          </p:txBody>
        </p:sp>
        <p:sp>
          <p:nvSpPr>
            <p:cNvPr id="629" name="Google Shape;629;p53"/>
            <p:cNvSpPr/>
            <p:nvPr/>
          </p:nvSpPr>
          <p:spPr>
            <a:xfrm>
              <a:off x="6001933" y="461116"/>
              <a:ext cx="2140989" cy="1284593"/>
            </a:xfrm>
            <a:prstGeom prst="roundRect">
              <a:avLst>
                <a:gd fmla="val 10000" name="adj"/>
              </a:avLst>
            </a:prstGeom>
            <a:solidFill>
              <a:srgbClr val="BFBDA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3"/>
            <p:cNvSpPr txBox="1"/>
            <p:nvPr/>
          </p:nvSpPr>
          <p:spPr>
            <a:xfrm>
              <a:off x="6039557" y="498740"/>
              <a:ext cx="2065741" cy="120934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lang="es-ES" sz="1900">
                  <a:solidFill>
                    <a:schemeClr val="lt1"/>
                  </a:solidFill>
                  <a:latin typeface="Calibri"/>
                  <a:ea typeface="Calibri"/>
                  <a:cs typeface="Calibri"/>
                  <a:sym typeface="Calibri"/>
                </a:rPr>
                <a:t>Identification of the knowledge, skills and abilities for the job</a:t>
              </a:r>
              <a:endParaRPr sz="1900">
                <a:solidFill>
                  <a:schemeClr val="lt1"/>
                </a:solidFill>
                <a:latin typeface="Calibri"/>
                <a:ea typeface="Calibri"/>
                <a:cs typeface="Calibri"/>
                <a:sym typeface="Calibri"/>
              </a:endParaRPr>
            </a:p>
          </p:txBody>
        </p:sp>
        <p:sp>
          <p:nvSpPr>
            <p:cNvPr id="631" name="Google Shape;631;p53"/>
            <p:cNvSpPr/>
            <p:nvPr/>
          </p:nvSpPr>
          <p:spPr>
            <a:xfrm rot="5400000">
              <a:off x="6845483" y="1895579"/>
              <a:ext cx="453889" cy="530965"/>
            </a:xfrm>
            <a:prstGeom prst="rightArrow">
              <a:avLst>
                <a:gd fmla="val 60000" name="adj1"/>
                <a:gd fmla="val 50000" name="adj2"/>
              </a:avLst>
            </a:prstGeom>
            <a:solidFill>
              <a:srgbClr val="BFBD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3"/>
            <p:cNvSpPr txBox="1"/>
            <p:nvPr/>
          </p:nvSpPr>
          <p:spPr>
            <a:xfrm>
              <a:off x="6913139" y="1934117"/>
              <a:ext cx="318579" cy="3177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500">
                <a:solidFill>
                  <a:schemeClr val="lt1"/>
                </a:solidFill>
                <a:latin typeface="Calibri"/>
                <a:ea typeface="Calibri"/>
                <a:cs typeface="Calibri"/>
                <a:sym typeface="Calibri"/>
              </a:endParaRPr>
            </a:p>
          </p:txBody>
        </p:sp>
        <p:sp>
          <p:nvSpPr>
            <p:cNvPr id="633" name="Google Shape;633;p53"/>
            <p:cNvSpPr/>
            <p:nvPr/>
          </p:nvSpPr>
          <p:spPr>
            <a:xfrm>
              <a:off x="6001933" y="2602106"/>
              <a:ext cx="2140989" cy="1284593"/>
            </a:xfrm>
            <a:prstGeom prst="roundRect">
              <a:avLst>
                <a:gd fmla="val 10000"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3"/>
            <p:cNvSpPr txBox="1"/>
            <p:nvPr/>
          </p:nvSpPr>
          <p:spPr>
            <a:xfrm>
              <a:off x="6039557" y="2639730"/>
              <a:ext cx="2065741" cy="120934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lang="es-ES" sz="1900">
                  <a:solidFill>
                    <a:schemeClr val="lt1"/>
                  </a:solidFill>
                  <a:latin typeface="Calibri"/>
                  <a:ea typeface="Calibri"/>
                  <a:cs typeface="Calibri"/>
                  <a:sym typeface="Calibri"/>
                </a:rPr>
                <a:t>Choice of assessment instruments</a:t>
              </a:r>
              <a:endParaRPr/>
            </a:p>
          </p:txBody>
        </p:sp>
        <p:sp>
          <p:nvSpPr>
            <p:cNvPr id="635" name="Google Shape;635;p53"/>
            <p:cNvSpPr/>
            <p:nvPr/>
          </p:nvSpPr>
          <p:spPr>
            <a:xfrm rot="10800000">
              <a:off x="5359636" y="2978920"/>
              <a:ext cx="453889" cy="530965"/>
            </a:xfrm>
            <a:prstGeom prst="rightArrow">
              <a:avLst>
                <a:gd fmla="val 6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3"/>
            <p:cNvSpPr txBox="1"/>
            <p:nvPr/>
          </p:nvSpPr>
          <p:spPr>
            <a:xfrm>
              <a:off x="5495803" y="3085113"/>
              <a:ext cx="317722" cy="318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500">
                <a:solidFill>
                  <a:schemeClr val="lt1"/>
                </a:solidFill>
                <a:latin typeface="Calibri"/>
                <a:ea typeface="Calibri"/>
                <a:cs typeface="Calibri"/>
                <a:sym typeface="Calibri"/>
              </a:endParaRPr>
            </a:p>
          </p:txBody>
        </p:sp>
        <p:sp>
          <p:nvSpPr>
            <p:cNvPr id="637" name="Google Shape;637;p53"/>
            <p:cNvSpPr/>
            <p:nvPr/>
          </p:nvSpPr>
          <p:spPr>
            <a:xfrm>
              <a:off x="3004548" y="2602106"/>
              <a:ext cx="2140989" cy="1284593"/>
            </a:xfrm>
            <a:prstGeom prst="roundRect">
              <a:avLst>
                <a:gd fmla="val 10000" name="adj"/>
              </a:avLst>
            </a:prstGeom>
            <a:solidFill>
              <a:srgbClr val="E7B7B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3"/>
            <p:cNvSpPr txBox="1"/>
            <p:nvPr/>
          </p:nvSpPr>
          <p:spPr>
            <a:xfrm>
              <a:off x="3042172" y="2639730"/>
              <a:ext cx="2065741" cy="120934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lang="es-ES" sz="1900">
                  <a:solidFill>
                    <a:schemeClr val="lt1"/>
                  </a:solidFill>
                  <a:latin typeface="Calibri"/>
                  <a:ea typeface="Calibri"/>
                  <a:cs typeface="Calibri"/>
                  <a:sym typeface="Calibri"/>
                </a:rPr>
                <a:t>Application of evaluation elements</a:t>
              </a:r>
              <a:endParaRPr/>
            </a:p>
          </p:txBody>
        </p:sp>
        <p:sp>
          <p:nvSpPr>
            <p:cNvPr id="639" name="Google Shape;639;p53"/>
            <p:cNvSpPr/>
            <p:nvPr/>
          </p:nvSpPr>
          <p:spPr>
            <a:xfrm rot="10800000">
              <a:off x="2362251" y="2978920"/>
              <a:ext cx="453889" cy="530965"/>
            </a:xfrm>
            <a:prstGeom prst="rightArrow">
              <a:avLst>
                <a:gd fmla="val 60000" name="adj1"/>
                <a:gd fmla="val 50000" name="adj2"/>
              </a:avLst>
            </a:prstGeom>
            <a:solidFill>
              <a:srgbClr val="E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3"/>
            <p:cNvSpPr txBox="1"/>
            <p:nvPr/>
          </p:nvSpPr>
          <p:spPr>
            <a:xfrm>
              <a:off x="2498418" y="3085113"/>
              <a:ext cx="317722" cy="3185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1500">
                <a:solidFill>
                  <a:schemeClr val="lt1"/>
                </a:solidFill>
                <a:latin typeface="Calibri"/>
                <a:ea typeface="Calibri"/>
                <a:cs typeface="Calibri"/>
                <a:sym typeface="Calibri"/>
              </a:endParaRPr>
            </a:p>
          </p:txBody>
        </p:sp>
        <p:sp>
          <p:nvSpPr>
            <p:cNvPr id="641" name="Google Shape;641;p53"/>
            <p:cNvSpPr/>
            <p:nvPr/>
          </p:nvSpPr>
          <p:spPr>
            <a:xfrm>
              <a:off x="7163" y="2602106"/>
              <a:ext cx="2140989" cy="1284593"/>
            </a:xfrm>
            <a:prstGeom prst="roundRect">
              <a:avLst>
                <a:gd fmla="val 1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3"/>
            <p:cNvSpPr txBox="1"/>
            <p:nvPr/>
          </p:nvSpPr>
          <p:spPr>
            <a:xfrm>
              <a:off x="44787" y="2639730"/>
              <a:ext cx="2065741" cy="1209345"/>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None/>
              </a:pPr>
              <a:r>
                <a:rPr lang="es-ES" sz="1900">
                  <a:solidFill>
                    <a:schemeClr val="lt1"/>
                  </a:solidFill>
                  <a:latin typeface="Calibri"/>
                  <a:ea typeface="Calibri"/>
                  <a:cs typeface="Calibri"/>
                  <a:sym typeface="Calibri"/>
                </a:rPr>
                <a:t>integration of results and decision making</a:t>
              </a:r>
              <a:endParaRPr sz="1900">
                <a:solidFill>
                  <a:schemeClr val="lt1"/>
                </a:solidFill>
                <a:latin typeface="Calibri"/>
                <a:ea typeface="Calibri"/>
                <a:cs typeface="Calibri"/>
                <a:sym typeface="Calibri"/>
              </a:endParaRPr>
            </a:p>
          </p:txBody>
        </p:sp>
      </p:grpSp>
      <p:sp>
        <p:nvSpPr>
          <p:cNvPr id="643" name="Google Shape;643;p53"/>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54"/>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SELECTION TOOLS</a:t>
            </a:r>
            <a:endParaRPr/>
          </a:p>
        </p:txBody>
      </p:sp>
      <p:sp>
        <p:nvSpPr>
          <p:cNvPr id="649" name="Google Shape;649;p54"/>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None/>
            </a:pPr>
            <a:r>
              <a:t/>
            </a:r>
            <a:endParaRPr b="0" sz="2000"/>
          </a:p>
          <a:p>
            <a:pPr indent="-342900" lvl="0" marL="342900" rtl="0" algn="l">
              <a:spcBef>
                <a:spcPts val="800"/>
              </a:spcBef>
              <a:spcAft>
                <a:spcPts val="0"/>
              </a:spcAft>
              <a:buClr>
                <a:schemeClr val="dk1"/>
              </a:buClr>
              <a:buSzPts val="2000"/>
              <a:buNone/>
            </a:pPr>
            <a:r>
              <a:rPr b="0" lang="es-ES" sz="2000"/>
              <a:t>Three basic categories:</a:t>
            </a:r>
            <a:endParaRPr/>
          </a:p>
          <a:p>
            <a:pPr indent="-457200" lvl="0" marL="457200" rtl="0" algn="l">
              <a:spcBef>
                <a:spcPts val="800"/>
              </a:spcBef>
              <a:spcAft>
                <a:spcPts val="0"/>
              </a:spcAft>
              <a:buClr>
                <a:schemeClr val="accent1"/>
              </a:buClr>
              <a:buSzPts val="2000"/>
              <a:buFont typeface="Calibri"/>
              <a:buAutoNum type="arabicPeriod"/>
            </a:pPr>
            <a:r>
              <a:rPr lang="es-ES" sz="2000">
                <a:solidFill>
                  <a:schemeClr val="accent1"/>
                </a:solidFill>
              </a:rPr>
              <a:t>The ads</a:t>
            </a:r>
            <a:r>
              <a:rPr b="0" lang="es-ES" sz="2000"/>
              <a:t>: daily press, specialized employment portals, company website, RRSS ...</a:t>
            </a:r>
            <a:endParaRPr/>
          </a:p>
          <a:p>
            <a:pPr indent="-457200" lvl="0" marL="457200" rtl="0" algn="l">
              <a:spcBef>
                <a:spcPts val="800"/>
              </a:spcBef>
              <a:spcAft>
                <a:spcPts val="0"/>
              </a:spcAft>
              <a:buClr>
                <a:schemeClr val="accent1"/>
              </a:buClr>
              <a:buSzPts val="2000"/>
              <a:buFont typeface="Calibri"/>
              <a:buAutoNum type="arabicPeriod"/>
            </a:pPr>
            <a:r>
              <a:rPr lang="es-ES" sz="2000">
                <a:solidFill>
                  <a:schemeClr val="accent1"/>
                </a:solidFill>
              </a:rPr>
              <a:t>Direct search</a:t>
            </a:r>
            <a:r>
              <a:rPr b="0" lang="es-ES" sz="2000"/>
              <a:t>: "Head hunt" or "search for research".</a:t>
            </a:r>
            <a:endParaRPr/>
          </a:p>
          <a:p>
            <a:pPr indent="-457200" lvl="0" marL="457200" rtl="0" algn="l">
              <a:spcBef>
                <a:spcPts val="800"/>
              </a:spcBef>
              <a:spcAft>
                <a:spcPts val="0"/>
              </a:spcAft>
              <a:buClr>
                <a:schemeClr val="accent1"/>
              </a:buClr>
              <a:buSzPts val="2000"/>
              <a:buFont typeface="Calibri"/>
              <a:buAutoNum type="arabicPeriod"/>
            </a:pPr>
            <a:r>
              <a:rPr lang="es-ES" sz="2000">
                <a:solidFill>
                  <a:schemeClr val="accent1"/>
                </a:solidFill>
              </a:rPr>
              <a:t>Combined method</a:t>
            </a:r>
            <a:endParaRPr/>
          </a:p>
        </p:txBody>
      </p:sp>
      <p:pic>
        <p:nvPicPr>
          <p:cNvPr descr="Mujeres ejecutivas, de Pixabay" id="650" name="Google Shape;650;p54"/>
          <p:cNvPicPr preferRelativeResize="0"/>
          <p:nvPr/>
        </p:nvPicPr>
        <p:blipFill rotWithShape="1">
          <a:blip r:embed="rId3">
            <a:alphaModFix/>
          </a:blip>
          <a:srcRect b="0" l="0" r="0" t="0"/>
          <a:stretch/>
        </p:blipFill>
        <p:spPr>
          <a:xfrm>
            <a:off x="6372200" y="3356992"/>
            <a:ext cx="2476500" cy="1647825"/>
          </a:xfrm>
          <a:prstGeom prst="rect">
            <a:avLst/>
          </a:prstGeom>
          <a:noFill/>
          <a:ln>
            <a:noFill/>
          </a:ln>
        </p:spPr>
      </p:pic>
      <p:sp>
        <p:nvSpPr>
          <p:cNvPr id="651" name="Google Shape;651;p54"/>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55"/>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SELECTION MODELS</a:t>
            </a:r>
            <a:endParaRPr/>
          </a:p>
        </p:txBody>
      </p:sp>
      <p:sp>
        <p:nvSpPr>
          <p:cNvPr id="657" name="Google Shape;657;p55"/>
          <p:cNvSpPr txBox="1"/>
          <p:nvPr>
            <p:ph idx="1" type="body"/>
          </p:nvPr>
        </p:nvSpPr>
        <p:spPr>
          <a:xfrm>
            <a:off x="467544" y="980728"/>
            <a:ext cx="8064896" cy="4153980"/>
          </a:xfrm>
          <a:prstGeom prst="rect">
            <a:avLst/>
          </a:prstGeom>
          <a:noFill/>
          <a:ln>
            <a:noFill/>
          </a:ln>
        </p:spPr>
        <p:txBody>
          <a:bodyPr anchorCtr="0" anchor="t" bIns="45700" lIns="91425" spcFirstLastPara="1" rIns="91425" wrap="square" tIns="45700">
            <a:noAutofit/>
          </a:bodyPr>
          <a:lstStyle/>
          <a:p>
            <a:pPr indent="-357188" lvl="0" marL="357188" rtl="0" algn="just">
              <a:spcBef>
                <a:spcPts val="0"/>
              </a:spcBef>
              <a:spcAft>
                <a:spcPts val="0"/>
              </a:spcAft>
              <a:buClr>
                <a:schemeClr val="dk1"/>
              </a:buClr>
              <a:buSzPts val="2000"/>
              <a:buNone/>
            </a:pPr>
            <a:r>
              <a:rPr b="0" lang="es-ES" sz="2000"/>
              <a:t>Two personnel selection models: </a:t>
            </a:r>
            <a:br>
              <a:rPr b="0" lang="es-ES" sz="2000"/>
            </a:br>
            <a:r>
              <a:rPr lang="es-ES" sz="2000">
                <a:solidFill>
                  <a:schemeClr val="accent1"/>
                </a:solidFill>
              </a:rPr>
              <a:t>Traditional selection model: </a:t>
            </a:r>
            <a:r>
              <a:rPr b="0" lang="es-ES" sz="2000"/>
              <a:t>is based on productive stability in the economic and labour market; seeks knowledge and extensive experience in the position he will develop. </a:t>
            </a:r>
            <a:endParaRPr/>
          </a:p>
          <a:p>
            <a:pPr indent="-357188" lvl="0" marL="357188" rtl="0" algn="just">
              <a:spcBef>
                <a:spcPts val="800"/>
              </a:spcBef>
              <a:spcAft>
                <a:spcPts val="0"/>
              </a:spcAft>
              <a:buClr>
                <a:schemeClr val="dk1"/>
              </a:buClr>
              <a:buSzPts val="2000"/>
              <a:buNone/>
            </a:pPr>
            <a:r>
              <a:rPr b="0" lang="es-ES" sz="2000"/>
              <a:t>	The instruments used are mainly: curriculum vitae, interview and references.</a:t>
            </a:r>
            <a:br>
              <a:rPr b="0" lang="es-ES" sz="2000"/>
            </a:br>
            <a:r>
              <a:rPr lang="es-ES" sz="2000">
                <a:solidFill>
                  <a:schemeClr val="accent1"/>
                </a:solidFill>
              </a:rPr>
              <a:t>Strategic selection model</a:t>
            </a:r>
            <a:r>
              <a:rPr b="0" lang="es-ES" sz="2000"/>
              <a:t>: it is based on a vision of rapid changes in the economic and labour market, values issues such as learning capacity, innovation, creativity, the ability to work as a team, adaptation and flexibility, among others. </a:t>
            </a:r>
            <a:endParaRPr/>
          </a:p>
          <a:p>
            <a:pPr indent="-357188" lvl="0" marL="357188" rtl="0" algn="just">
              <a:spcBef>
                <a:spcPts val="800"/>
              </a:spcBef>
              <a:spcAft>
                <a:spcPts val="0"/>
              </a:spcAft>
              <a:buClr>
                <a:schemeClr val="dk1"/>
              </a:buClr>
              <a:buSzPts val="2000"/>
              <a:buNone/>
            </a:pPr>
            <a:r>
              <a:rPr b="0" lang="es-ES" sz="2000"/>
              <a:t>	The instruments used in this model are: overall mental skill test, personality inventories, simulations...</a:t>
            </a:r>
            <a:endParaRPr/>
          </a:p>
        </p:txBody>
      </p:sp>
      <p:sp>
        <p:nvSpPr>
          <p:cNvPr id="658" name="Google Shape;658;p55"/>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56"/>
          <p:cNvSpPr txBox="1"/>
          <p:nvPr>
            <p:ph type="title"/>
          </p:nvPr>
        </p:nvSpPr>
        <p:spPr>
          <a:xfrm>
            <a:off x="611560" y="476672"/>
            <a:ext cx="792088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PERFORMANCE EVALUATION</a:t>
            </a:r>
            <a:endParaRPr sz="2600">
              <a:solidFill>
                <a:srgbClr val="FF6600"/>
              </a:solidFill>
              <a:latin typeface="Calibri"/>
              <a:ea typeface="Calibri"/>
              <a:cs typeface="Calibri"/>
              <a:sym typeface="Calibri"/>
            </a:endParaRPr>
          </a:p>
        </p:txBody>
      </p:sp>
      <p:sp>
        <p:nvSpPr>
          <p:cNvPr id="664" name="Google Shape;664;p56"/>
          <p:cNvSpPr/>
          <p:nvPr/>
        </p:nvSpPr>
        <p:spPr>
          <a:xfrm>
            <a:off x="608188" y="1251272"/>
            <a:ext cx="7924252"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Continuous and systematic process that aims to make a quantitative and qualitative estimate of the degree of efficiency with which workers carry out their activities.</a:t>
            </a:r>
            <a:endParaRPr b="1" sz="2000">
              <a:solidFill>
                <a:srgbClr val="A9C7AC"/>
              </a:solidFill>
              <a:latin typeface="Calibri"/>
              <a:ea typeface="Calibri"/>
              <a:cs typeface="Calibri"/>
              <a:sym typeface="Calibri"/>
            </a:endParaRPr>
          </a:p>
        </p:txBody>
      </p:sp>
      <p:sp>
        <p:nvSpPr>
          <p:cNvPr id="665" name="Google Shape;665;p56"/>
          <p:cNvSpPr/>
          <p:nvPr/>
        </p:nvSpPr>
        <p:spPr>
          <a:xfrm>
            <a:off x="609995" y="2489596"/>
            <a:ext cx="7924252" cy="255454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Companies will evaluate their workers based on a series of criteria:</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000"/>
              <a:buFont typeface="Noto Sans Symbols"/>
              <a:buChar char="⮚"/>
            </a:pPr>
            <a:r>
              <a:rPr lang="es-ES" sz="2000">
                <a:solidFill>
                  <a:schemeClr val="dk1"/>
                </a:solidFill>
                <a:latin typeface="Calibri"/>
                <a:ea typeface="Calibri"/>
                <a:cs typeface="Calibri"/>
                <a:sym typeface="Calibri"/>
              </a:rPr>
              <a:t>Key performance indicators. They represent the objectives and goals to be achieved by each employee.</a:t>
            </a:r>
            <a:endParaRPr/>
          </a:p>
          <a:p>
            <a:pPr indent="-342900" lvl="0" marL="342900" marR="0" rtl="0" algn="just">
              <a:spcBef>
                <a:spcPts val="0"/>
              </a:spcBef>
              <a:spcAft>
                <a:spcPts val="0"/>
              </a:spcAft>
              <a:buClr>
                <a:schemeClr val="dk1"/>
              </a:buClr>
              <a:buSzPts val="2000"/>
              <a:buFont typeface="Noto Sans Symbols"/>
              <a:buChar char="⮚"/>
            </a:pPr>
            <a:r>
              <a:rPr lang="es-ES" sz="2000">
                <a:solidFill>
                  <a:schemeClr val="dk1"/>
                </a:solidFill>
                <a:latin typeface="Calibri"/>
                <a:ea typeface="Calibri"/>
                <a:cs typeface="Calibri"/>
                <a:sym typeface="Calibri"/>
              </a:rPr>
              <a:t>Competences and responsibilities. In terms of knowledge and behaviors expected and required for the job.</a:t>
            </a:r>
            <a:endParaRPr/>
          </a:p>
          <a:p>
            <a:pPr indent="-342900" lvl="0" marL="342900" marR="0" rtl="0" algn="just">
              <a:spcBef>
                <a:spcPts val="0"/>
              </a:spcBef>
              <a:spcAft>
                <a:spcPts val="0"/>
              </a:spcAft>
              <a:buClr>
                <a:schemeClr val="dk1"/>
              </a:buClr>
              <a:buSzPts val="2000"/>
              <a:buFont typeface="Noto Sans Symbols"/>
              <a:buChar char="⮚"/>
            </a:pPr>
            <a:r>
              <a:rPr lang="es-ES" sz="2000">
                <a:solidFill>
                  <a:schemeClr val="dk1"/>
                </a:solidFill>
                <a:latin typeface="Calibri"/>
                <a:ea typeface="Calibri"/>
                <a:cs typeface="Calibri"/>
                <a:sym typeface="Calibri"/>
              </a:rPr>
              <a:t>Global appraisals. Opinions or appreciations of the direct superior of the worker to be evaluated.</a:t>
            </a:r>
            <a:endParaRPr sz="18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7"/>
          <p:cNvSpPr txBox="1"/>
          <p:nvPr>
            <p:ph type="title"/>
          </p:nvPr>
        </p:nvSpPr>
        <p:spPr>
          <a:xfrm>
            <a:off x="644411" y="673989"/>
            <a:ext cx="7888027"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RISKS PREVENTION</a:t>
            </a:r>
            <a:endParaRPr sz="2600">
              <a:solidFill>
                <a:srgbClr val="FF6600"/>
              </a:solidFill>
              <a:latin typeface="Calibri"/>
              <a:ea typeface="Calibri"/>
              <a:cs typeface="Calibri"/>
              <a:sym typeface="Calibri"/>
            </a:endParaRPr>
          </a:p>
        </p:txBody>
      </p:sp>
      <p:sp>
        <p:nvSpPr>
          <p:cNvPr id="671" name="Google Shape;671;p57"/>
          <p:cNvSpPr txBox="1"/>
          <p:nvPr/>
        </p:nvSpPr>
        <p:spPr>
          <a:xfrm>
            <a:off x="627985" y="1585542"/>
            <a:ext cx="7920880" cy="40006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Companies must take care of and promote the health of workers.</a:t>
            </a:r>
            <a:endParaRPr sz="1800">
              <a:solidFill>
                <a:schemeClr val="dk1"/>
              </a:solidFill>
              <a:latin typeface="Calibri"/>
              <a:ea typeface="Calibri"/>
              <a:cs typeface="Calibri"/>
              <a:sym typeface="Calibri"/>
            </a:endParaRPr>
          </a:p>
        </p:txBody>
      </p:sp>
      <p:sp>
        <p:nvSpPr>
          <p:cNvPr id="672" name="Google Shape;672;p57"/>
          <p:cNvSpPr/>
          <p:nvPr/>
        </p:nvSpPr>
        <p:spPr>
          <a:xfrm>
            <a:off x="644412" y="2162798"/>
            <a:ext cx="7920880"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The ultimate goal of risk prevention is to guarantee the safety and health of workers.</a:t>
            </a:r>
            <a:endParaRPr sz="1800">
              <a:solidFill>
                <a:schemeClr val="dk1"/>
              </a:solidFill>
              <a:latin typeface="Calibri"/>
              <a:ea typeface="Calibri"/>
              <a:cs typeface="Calibri"/>
              <a:sym typeface="Calibri"/>
            </a:endParaRPr>
          </a:p>
        </p:txBody>
      </p:sp>
      <p:sp>
        <p:nvSpPr>
          <p:cNvPr id="673" name="Google Shape;673;p57"/>
          <p:cNvSpPr/>
          <p:nvPr/>
        </p:nvSpPr>
        <p:spPr>
          <a:xfrm>
            <a:off x="644412" y="2996952"/>
            <a:ext cx="7888027"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The prevention of professional risks must be integrated at all levels of the company.</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8"/>
          <p:cNvSpPr/>
          <p:nvPr/>
        </p:nvSpPr>
        <p:spPr>
          <a:xfrm>
            <a:off x="611560" y="386195"/>
            <a:ext cx="7920880" cy="64807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a:solidFill>
                  <a:srgbClr val="FF6600"/>
                </a:solidFill>
                <a:latin typeface="Calibri"/>
                <a:ea typeface="Calibri"/>
                <a:cs typeface="Calibri"/>
                <a:sym typeface="Calibri"/>
              </a:rPr>
              <a:t>OUTSOURCING</a:t>
            </a:r>
            <a:endParaRPr sz="2600" cap="none">
              <a:solidFill>
                <a:srgbClr val="FF6600"/>
              </a:solidFill>
              <a:latin typeface="Calibri"/>
              <a:ea typeface="Calibri"/>
              <a:cs typeface="Calibri"/>
              <a:sym typeface="Calibri"/>
            </a:endParaRPr>
          </a:p>
        </p:txBody>
      </p:sp>
      <p:sp>
        <p:nvSpPr>
          <p:cNvPr id="679" name="Google Shape;679;p58"/>
          <p:cNvSpPr/>
          <p:nvPr/>
        </p:nvSpPr>
        <p:spPr>
          <a:xfrm>
            <a:off x="611560" y="1233286"/>
            <a:ext cx="7920880"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Outsourcing can be defined as a subcontracting process in which the management of certain services is entrusted to another company.</a:t>
            </a:r>
            <a:endParaRPr sz="2000">
              <a:solidFill>
                <a:schemeClr val="dk1"/>
              </a:solidFill>
              <a:latin typeface="Calibri"/>
              <a:ea typeface="Calibri"/>
              <a:cs typeface="Calibri"/>
              <a:sym typeface="Calibri"/>
            </a:endParaRPr>
          </a:p>
        </p:txBody>
      </p:sp>
      <p:sp>
        <p:nvSpPr>
          <p:cNvPr id="680" name="Google Shape;680;p58"/>
          <p:cNvSpPr/>
          <p:nvPr/>
        </p:nvSpPr>
        <p:spPr>
          <a:xfrm>
            <a:off x="611560" y="2636912"/>
            <a:ext cx="792088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Cost reduction</a:t>
            </a:r>
            <a:endParaRPr/>
          </a:p>
          <a:p>
            <a:pPr indent="0" lvl="0" marL="0" marR="0" rtl="0" algn="l">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Greater productivity by delegating to specialized professionals.</a:t>
            </a:r>
            <a:endParaRPr sz="1800">
              <a:solidFill>
                <a:schemeClr val="dk1"/>
              </a:solidFill>
              <a:latin typeface="Calibri"/>
              <a:ea typeface="Calibri"/>
              <a:cs typeface="Calibri"/>
              <a:sym typeface="Calibri"/>
            </a:endParaRPr>
          </a:p>
        </p:txBody>
      </p:sp>
      <p:sp>
        <p:nvSpPr>
          <p:cNvPr id="681" name="Google Shape;681;p58"/>
          <p:cNvSpPr/>
          <p:nvPr/>
        </p:nvSpPr>
        <p:spPr>
          <a:xfrm>
            <a:off x="611560" y="2140191"/>
            <a:ext cx="7920880"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2000">
                <a:solidFill>
                  <a:srgbClr val="A9C7AC"/>
                </a:solidFill>
                <a:latin typeface="Calibri"/>
                <a:ea typeface="Calibri"/>
                <a:cs typeface="Calibri"/>
                <a:sym typeface="Calibri"/>
              </a:rPr>
              <a:t>Advantage:</a:t>
            </a:r>
            <a:endParaRPr b="1" sz="2000">
              <a:solidFill>
                <a:srgbClr val="A9C7AC"/>
              </a:solidFill>
              <a:latin typeface="Calibri"/>
              <a:ea typeface="Calibri"/>
              <a:cs typeface="Calibri"/>
              <a:sym typeface="Calibri"/>
            </a:endParaRPr>
          </a:p>
        </p:txBody>
      </p:sp>
      <p:sp>
        <p:nvSpPr>
          <p:cNvPr id="682" name="Google Shape;682;p58"/>
          <p:cNvSpPr/>
          <p:nvPr/>
        </p:nvSpPr>
        <p:spPr>
          <a:xfrm>
            <a:off x="611560" y="3501008"/>
            <a:ext cx="7920880" cy="40011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s-ES" sz="2000">
                <a:solidFill>
                  <a:srgbClr val="A9C7AC"/>
                </a:solidFill>
                <a:latin typeface="Calibri"/>
                <a:ea typeface="Calibri"/>
                <a:cs typeface="Calibri"/>
                <a:sym typeface="Calibri"/>
              </a:rPr>
              <a:t>Disadvantages:</a:t>
            </a:r>
            <a:endParaRPr b="1" sz="2000">
              <a:solidFill>
                <a:srgbClr val="A9C7AC"/>
              </a:solidFill>
              <a:latin typeface="Calibri"/>
              <a:ea typeface="Calibri"/>
              <a:cs typeface="Calibri"/>
              <a:sym typeface="Calibri"/>
            </a:endParaRPr>
          </a:p>
        </p:txBody>
      </p:sp>
      <p:sp>
        <p:nvSpPr>
          <p:cNvPr id="683" name="Google Shape;683;p58"/>
          <p:cNvSpPr/>
          <p:nvPr/>
        </p:nvSpPr>
        <p:spPr>
          <a:xfrm>
            <a:off x="611560" y="3901118"/>
            <a:ext cx="7920880" cy="70784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Lost of control</a:t>
            </a:r>
            <a:endParaRPr/>
          </a:p>
          <a:p>
            <a:pPr indent="0" lvl="0" marL="0" marR="0" rtl="0" algn="l">
              <a:spcBef>
                <a:spcPts val="0"/>
              </a:spcBef>
              <a:spcAft>
                <a:spcPts val="0"/>
              </a:spcAft>
              <a:buClr>
                <a:schemeClr val="dk1"/>
              </a:buClr>
              <a:buSzPts val="2000"/>
              <a:buFont typeface="Arial"/>
              <a:buChar char="•"/>
            </a:pPr>
            <a:r>
              <a:rPr lang="es-ES" sz="2000">
                <a:solidFill>
                  <a:schemeClr val="dk1"/>
                </a:solidFill>
                <a:latin typeface="Calibri"/>
                <a:ea typeface="Calibri"/>
                <a:cs typeface="Calibri"/>
                <a:sym typeface="Calibri"/>
              </a:rPr>
              <a:t>More difficult coordination</a:t>
            </a:r>
            <a:endParaRPr sz="1800">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59"/>
          <p:cNvSpPr txBox="1"/>
          <p:nvPr/>
        </p:nvSpPr>
        <p:spPr>
          <a:xfrm>
            <a:off x="611560" y="375630"/>
            <a:ext cx="7920880" cy="93378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600">
                <a:solidFill>
                  <a:srgbClr val="FF6600"/>
                </a:solidFill>
                <a:latin typeface="Calibri"/>
                <a:ea typeface="Calibri"/>
                <a:cs typeface="Calibri"/>
                <a:sym typeface="Calibri"/>
              </a:rPr>
              <a:t>WORK ORGANIZATION AND ORGANIZATIONAL STRUCTURE</a:t>
            </a:r>
            <a:endParaRPr sz="2600" cap="none">
              <a:solidFill>
                <a:srgbClr val="FF6600"/>
              </a:solidFill>
              <a:latin typeface="Calibri"/>
              <a:ea typeface="Calibri"/>
              <a:cs typeface="Calibri"/>
              <a:sym typeface="Calibri"/>
            </a:endParaRPr>
          </a:p>
        </p:txBody>
      </p:sp>
      <p:sp>
        <p:nvSpPr>
          <p:cNvPr id="689" name="Google Shape;689;p59"/>
          <p:cNvSpPr txBox="1"/>
          <p:nvPr/>
        </p:nvSpPr>
        <p:spPr>
          <a:xfrm>
            <a:off x="611559" y="1700627"/>
            <a:ext cx="7920881" cy="8309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400">
                <a:solidFill>
                  <a:schemeClr val="dk1"/>
                </a:solidFill>
                <a:latin typeface="Calibri"/>
                <a:ea typeface="Calibri"/>
                <a:cs typeface="Calibri"/>
                <a:sym typeface="Calibri"/>
              </a:rPr>
              <a:t>The work organization aims to coordinate all the means of the company to achieve maximum efficiency.</a:t>
            </a:r>
            <a:endParaRPr sz="2400">
              <a:solidFill>
                <a:schemeClr val="dk1"/>
              </a:solidFill>
              <a:latin typeface="Calibri"/>
              <a:ea typeface="Calibri"/>
              <a:cs typeface="Calibri"/>
              <a:sym typeface="Calibri"/>
            </a:endParaRPr>
          </a:p>
        </p:txBody>
      </p:sp>
      <p:pic>
        <p:nvPicPr>
          <p:cNvPr descr="Resultado de imagen de división del trabajo" id="690" name="Google Shape;690;p59"/>
          <p:cNvPicPr preferRelativeResize="0"/>
          <p:nvPr/>
        </p:nvPicPr>
        <p:blipFill rotWithShape="1">
          <a:blip r:embed="rId3">
            <a:alphaModFix/>
          </a:blip>
          <a:srcRect b="0" l="0" r="0" t="0"/>
          <a:stretch/>
        </p:blipFill>
        <p:spPr>
          <a:xfrm>
            <a:off x="7485623" y="3931159"/>
            <a:ext cx="1046817" cy="959235"/>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352"/>
              </a:srgbClr>
            </a:outerShdw>
          </a:effectLst>
        </p:spPr>
      </p:pic>
      <p:sp>
        <p:nvSpPr>
          <p:cNvPr id="691" name="Google Shape;691;p59"/>
          <p:cNvSpPr txBox="1"/>
          <p:nvPr/>
        </p:nvSpPr>
        <p:spPr>
          <a:xfrm>
            <a:off x="611560" y="2922797"/>
            <a:ext cx="7920880" cy="83095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2400">
                <a:solidFill>
                  <a:schemeClr val="dk1"/>
                </a:solidFill>
                <a:latin typeface="Calibri"/>
                <a:ea typeface="Calibri"/>
                <a:cs typeface="Calibri"/>
                <a:sym typeface="Calibri"/>
              </a:rPr>
              <a:t>Nowadays, specialization is essential to achieve greater efficiency.</a:t>
            </a:r>
            <a:endParaRPr sz="24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TRAINING PROGRAM </a:t>
            </a:r>
            <a:endParaRPr/>
          </a:p>
        </p:txBody>
      </p:sp>
      <p:sp>
        <p:nvSpPr>
          <p:cNvPr id="162" name="Google Shape;162;p6"/>
          <p:cNvSpPr txBox="1"/>
          <p:nvPr>
            <p:ph idx="1" type="body"/>
          </p:nvPr>
        </p:nvSpPr>
        <p:spPr>
          <a:xfrm>
            <a:off x="827584" y="1124744"/>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1600"/>
              <a:buNone/>
            </a:pPr>
            <a:r>
              <a:t/>
            </a:r>
            <a:endParaRPr/>
          </a:p>
          <a:p>
            <a:pPr indent="-342900" lvl="0" marL="342900" rtl="0" algn="l">
              <a:lnSpc>
                <a:spcPct val="150000"/>
              </a:lnSpc>
              <a:spcBef>
                <a:spcPts val="800"/>
              </a:spcBef>
              <a:spcAft>
                <a:spcPts val="0"/>
              </a:spcAft>
              <a:buClr>
                <a:schemeClr val="dk1"/>
              </a:buClr>
              <a:buSzPts val="2200"/>
              <a:buNone/>
            </a:pPr>
            <a:r>
              <a:rPr b="0" lang="es-ES" sz="2200"/>
              <a:t>MODULE 1:  START UP OF THE ENTREPRENEURSHIP PROJECT </a:t>
            </a:r>
            <a:endParaRPr/>
          </a:p>
          <a:p>
            <a:pPr indent="-342900" lvl="0" marL="342900" rtl="0" algn="l">
              <a:lnSpc>
                <a:spcPct val="150000"/>
              </a:lnSpc>
              <a:spcBef>
                <a:spcPts val="800"/>
              </a:spcBef>
              <a:spcAft>
                <a:spcPts val="0"/>
              </a:spcAft>
              <a:buClr>
                <a:schemeClr val="dk1"/>
              </a:buClr>
              <a:buSzPts val="2200"/>
              <a:buNone/>
            </a:pPr>
            <a:r>
              <a:rPr b="0" lang="es-ES" sz="2200"/>
              <a:t>MODULE 2: HUMAN RESOURCES MANAGEMENT	</a:t>
            </a:r>
            <a:endParaRPr/>
          </a:p>
          <a:p>
            <a:pPr indent="-342900" lvl="0" marL="342900" rtl="0" algn="l">
              <a:lnSpc>
                <a:spcPct val="150000"/>
              </a:lnSpc>
              <a:spcBef>
                <a:spcPts val="800"/>
              </a:spcBef>
              <a:spcAft>
                <a:spcPts val="0"/>
              </a:spcAft>
              <a:buClr>
                <a:schemeClr val="dk1"/>
              </a:buClr>
              <a:buSzPts val="2200"/>
              <a:buNone/>
            </a:pPr>
            <a:r>
              <a:rPr b="0" lang="es-ES" sz="2200"/>
              <a:t>MODULE 3: MARKETING/COMMERCIAL MANAGEMENT	</a:t>
            </a:r>
            <a:endParaRPr/>
          </a:p>
          <a:p>
            <a:pPr indent="-342900" lvl="0" marL="342900" rtl="0" algn="l">
              <a:lnSpc>
                <a:spcPct val="150000"/>
              </a:lnSpc>
              <a:spcBef>
                <a:spcPts val="800"/>
              </a:spcBef>
              <a:spcAft>
                <a:spcPts val="0"/>
              </a:spcAft>
              <a:buClr>
                <a:schemeClr val="dk1"/>
              </a:buClr>
              <a:buSzPts val="2200"/>
              <a:buNone/>
            </a:pPr>
            <a:r>
              <a:rPr b="0" lang="es-ES" sz="2200"/>
              <a:t>MODULE 4: ECONOMIC-FINANCIAL MANAGEMENT	</a:t>
            </a:r>
            <a:endParaRPr/>
          </a:p>
          <a:p>
            <a:pPr indent="-342900" lvl="0" marL="342900" rtl="0" algn="l">
              <a:lnSpc>
                <a:spcPct val="150000"/>
              </a:lnSpc>
              <a:spcBef>
                <a:spcPts val="800"/>
              </a:spcBef>
              <a:spcAft>
                <a:spcPts val="0"/>
              </a:spcAft>
              <a:buClr>
                <a:schemeClr val="dk1"/>
              </a:buClr>
              <a:buSzPts val="2200"/>
              <a:buNone/>
            </a:pPr>
            <a:r>
              <a:rPr b="0" lang="es-ES" sz="2200"/>
              <a:t>MODULE 5: BUSINESS PLAN	</a:t>
            </a:r>
            <a:r>
              <a:rPr b="0" lang="es-ES"/>
              <a:t>	</a:t>
            </a:r>
            <a:endParaRPr b="0"/>
          </a:p>
        </p:txBody>
      </p:sp>
      <p:sp>
        <p:nvSpPr>
          <p:cNvPr id="163" name="Google Shape;163;p6"/>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60"/>
          <p:cNvSpPr/>
          <p:nvPr/>
        </p:nvSpPr>
        <p:spPr>
          <a:xfrm>
            <a:off x="651352" y="698860"/>
            <a:ext cx="7853821" cy="374871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365125" lvl="0" marL="365125" marR="0" rtl="0" algn="l">
              <a:lnSpc>
                <a:spcPct val="90000"/>
              </a:lnSpc>
              <a:spcBef>
                <a:spcPts val="0"/>
              </a:spcBef>
              <a:spcAft>
                <a:spcPts val="0"/>
              </a:spcAft>
              <a:buClr>
                <a:schemeClr val="hlink"/>
              </a:buClr>
              <a:buSzPts val="1320"/>
              <a:buFont typeface="Noto Sans Symbols"/>
              <a:buNone/>
            </a:pPr>
            <a:r>
              <a:rPr b="1" lang="es-ES" sz="2200">
                <a:solidFill>
                  <a:schemeClr val="lt1"/>
                </a:solidFill>
                <a:latin typeface="Calibri"/>
                <a:ea typeface="Calibri"/>
                <a:cs typeface="Calibri"/>
                <a:sym typeface="Calibri"/>
              </a:rPr>
              <a:t>The entrepreneur must know this clearly: </a:t>
            </a:r>
            <a:endParaRPr sz="2200">
              <a:solidFill>
                <a:schemeClr val="lt1"/>
              </a:solidFill>
              <a:latin typeface="Calibri"/>
              <a:ea typeface="Calibri"/>
              <a:cs typeface="Calibri"/>
              <a:sym typeface="Calibri"/>
            </a:endParaRPr>
          </a:p>
          <a:p>
            <a:pPr indent="-365125" lvl="0" marL="365125" marR="0" rtl="0" algn="l">
              <a:lnSpc>
                <a:spcPct val="90000"/>
              </a:lnSpc>
              <a:spcBef>
                <a:spcPts val="440"/>
              </a:spcBef>
              <a:spcAft>
                <a:spcPts val="0"/>
              </a:spcAft>
              <a:buClr>
                <a:srgbClr val="000204"/>
              </a:buClr>
              <a:buSzPts val="2200"/>
              <a:buFont typeface="Noto Sans Symbols"/>
              <a:buChar char="▪"/>
            </a:pPr>
            <a:r>
              <a:rPr lang="es-ES" sz="2200">
                <a:solidFill>
                  <a:srgbClr val="000204"/>
                </a:solidFill>
                <a:latin typeface="Calibri"/>
                <a:ea typeface="Calibri"/>
                <a:cs typeface="Calibri"/>
                <a:sym typeface="Calibri"/>
              </a:rPr>
              <a:t>The business model you want, </a:t>
            </a:r>
            <a:br>
              <a:rPr lang="es-ES" sz="2200">
                <a:solidFill>
                  <a:srgbClr val="000204"/>
                </a:solidFill>
                <a:latin typeface="Calibri"/>
                <a:ea typeface="Calibri"/>
                <a:cs typeface="Calibri"/>
                <a:sym typeface="Calibri"/>
              </a:rPr>
            </a:br>
            <a:r>
              <a:rPr lang="es-ES" sz="2200">
                <a:solidFill>
                  <a:srgbClr val="000204"/>
                </a:solidFill>
                <a:latin typeface="Calibri"/>
                <a:ea typeface="Calibri"/>
                <a:cs typeface="Calibri"/>
                <a:sym typeface="Calibri"/>
              </a:rPr>
              <a:t>the goals you want to achieve, </a:t>
            </a:r>
            <a:br>
              <a:rPr lang="es-ES" sz="2200">
                <a:solidFill>
                  <a:srgbClr val="000204"/>
                </a:solidFill>
                <a:latin typeface="Calibri"/>
                <a:ea typeface="Calibri"/>
                <a:cs typeface="Calibri"/>
                <a:sym typeface="Calibri"/>
              </a:rPr>
            </a:br>
            <a:r>
              <a:rPr lang="es-ES" sz="2200">
                <a:solidFill>
                  <a:srgbClr val="000204"/>
                </a:solidFill>
                <a:latin typeface="Calibri"/>
                <a:ea typeface="Calibri"/>
                <a:cs typeface="Calibri"/>
                <a:sym typeface="Calibri"/>
              </a:rPr>
              <a:t>the means available to them.</a:t>
            </a:r>
            <a:endParaRPr/>
          </a:p>
          <a:p>
            <a:pPr indent="-225425" lvl="0" marL="365125" marR="0" rtl="0" algn="l">
              <a:lnSpc>
                <a:spcPct val="90000"/>
              </a:lnSpc>
              <a:spcBef>
                <a:spcPts val="440"/>
              </a:spcBef>
              <a:spcAft>
                <a:spcPts val="0"/>
              </a:spcAft>
              <a:buClr>
                <a:srgbClr val="000204"/>
              </a:buClr>
              <a:buSzPts val="2200"/>
              <a:buFont typeface="Noto Sans Symbols"/>
              <a:buNone/>
            </a:pPr>
            <a:r>
              <a:t/>
            </a:r>
            <a:endParaRPr sz="2200">
              <a:solidFill>
                <a:srgbClr val="000204"/>
              </a:solidFill>
              <a:latin typeface="Calibri"/>
              <a:ea typeface="Calibri"/>
              <a:cs typeface="Calibri"/>
              <a:sym typeface="Calibri"/>
            </a:endParaRPr>
          </a:p>
          <a:p>
            <a:pPr indent="-365125" lvl="0" marL="365125" marR="0" rtl="0" algn="l">
              <a:lnSpc>
                <a:spcPct val="90000"/>
              </a:lnSpc>
              <a:spcBef>
                <a:spcPts val="440"/>
              </a:spcBef>
              <a:spcAft>
                <a:spcPts val="0"/>
              </a:spcAft>
              <a:buClr>
                <a:srgbClr val="000204"/>
              </a:buClr>
              <a:buSzPts val="2200"/>
              <a:buFont typeface="Noto Sans Symbols"/>
              <a:buNone/>
            </a:pPr>
            <a:r>
              <a:rPr lang="es-ES" sz="2200">
                <a:solidFill>
                  <a:schemeClr val="dk1"/>
                </a:solidFill>
                <a:latin typeface="Calibri"/>
                <a:ea typeface="Calibri"/>
                <a:cs typeface="Calibri"/>
                <a:sym typeface="Calibri"/>
              </a:rPr>
              <a:t>In addition, it must involve its </a:t>
            </a:r>
            <a:r>
              <a:rPr lang="es-ES" sz="2200">
                <a:solidFill>
                  <a:schemeClr val="lt1"/>
                </a:solidFill>
                <a:latin typeface="Calibri"/>
                <a:ea typeface="Calibri"/>
                <a:cs typeface="Calibri"/>
                <a:sym typeface="Calibri"/>
              </a:rPr>
              <a:t>employees</a:t>
            </a:r>
            <a:r>
              <a:rPr lang="es-ES" sz="2200">
                <a:solidFill>
                  <a:schemeClr val="dk1"/>
                </a:solidFill>
                <a:latin typeface="Calibri"/>
                <a:ea typeface="Calibri"/>
                <a:cs typeface="Calibri"/>
                <a:sym typeface="Calibri"/>
              </a:rPr>
              <a:t> in: </a:t>
            </a:r>
            <a:endParaRPr/>
          </a:p>
          <a:p>
            <a:pPr indent="-365125" lvl="0" marL="365125" marR="0" rtl="0" algn="l">
              <a:lnSpc>
                <a:spcPct val="90000"/>
              </a:lnSpc>
              <a:spcBef>
                <a:spcPts val="440"/>
              </a:spcBef>
              <a:spcAft>
                <a:spcPts val="0"/>
              </a:spcAft>
              <a:buClr>
                <a:srgbClr val="000204"/>
              </a:buClr>
              <a:buSzPts val="2200"/>
              <a:buFont typeface="Noto Sans Symbols"/>
              <a:buChar char="▪"/>
            </a:pPr>
            <a:r>
              <a:rPr lang="es-ES" sz="2200">
                <a:solidFill>
                  <a:srgbClr val="000204"/>
                </a:solidFill>
                <a:latin typeface="Calibri"/>
                <a:ea typeface="Calibri"/>
                <a:cs typeface="Calibri"/>
                <a:sym typeface="Calibri"/>
              </a:rPr>
              <a:t>The analysis of situations, </a:t>
            </a:r>
            <a:br>
              <a:rPr lang="es-ES" sz="2200">
                <a:solidFill>
                  <a:srgbClr val="000204"/>
                </a:solidFill>
                <a:latin typeface="Calibri"/>
                <a:ea typeface="Calibri"/>
                <a:cs typeface="Calibri"/>
                <a:sym typeface="Calibri"/>
              </a:rPr>
            </a:br>
            <a:r>
              <a:rPr lang="es-ES" sz="2200">
                <a:solidFill>
                  <a:srgbClr val="000204"/>
                </a:solidFill>
                <a:latin typeface="Calibri"/>
                <a:ea typeface="Calibri"/>
                <a:cs typeface="Calibri"/>
                <a:sym typeface="Calibri"/>
              </a:rPr>
              <a:t>decision-making, </a:t>
            </a:r>
            <a:br>
              <a:rPr lang="es-ES" sz="2200">
                <a:solidFill>
                  <a:srgbClr val="000204"/>
                </a:solidFill>
                <a:latin typeface="Calibri"/>
                <a:ea typeface="Calibri"/>
                <a:cs typeface="Calibri"/>
                <a:sym typeface="Calibri"/>
              </a:rPr>
            </a:br>
            <a:r>
              <a:rPr lang="es-ES" sz="2200">
                <a:solidFill>
                  <a:srgbClr val="000204"/>
                </a:solidFill>
                <a:latin typeface="Calibri"/>
                <a:ea typeface="Calibri"/>
                <a:cs typeface="Calibri"/>
                <a:sym typeface="Calibri"/>
              </a:rPr>
              <a:t>the application of them, </a:t>
            </a:r>
            <a:br>
              <a:rPr lang="es-ES" sz="2200">
                <a:solidFill>
                  <a:srgbClr val="000204"/>
                </a:solidFill>
                <a:latin typeface="Calibri"/>
                <a:ea typeface="Calibri"/>
                <a:cs typeface="Calibri"/>
                <a:sym typeface="Calibri"/>
              </a:rPr>
            </a:br>
            <a:r>
              <a:rPr lang="es-ES" sz="2200">
                <a:solidFill>
                  <a:srgbClr val="000204"/>
                </a:solidFill>
                <a:latin typeface="Calibri"/>
                <a:ea typeface="Calibri"/>
                <a:cs typeface="Calibri"/>
                <a:sym typeface="Calibri"/>
              </a:rPr>
              <a:t>achieving the objectives assigned to each.</a:t>
            </a:r>
            <a:endParaRPr sz="2200">
              <a:solidFill>
                <a:srgbClr val="000204"/>
              </a:solidFill>
              <a:latin typeface="Calibri"/>
              <a:ea typeface="Calibri"/>
              <a:cs typeface="Calibri"/>
              <a:sym typeface="Calibri"/>
            </a:endParaRPr>
          </a:p>
        </p:txBody>
      </p:sp>
      <p:sp>
        <p:nvSpPr>
          <p:cNvPr id="697" name="Google Shape;697;p60"/>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61"/>
          <p:cNvSpPr/>
          <p:nvPr/>
        </p:nvSpPr>
        <p:spPr>
          <a:xfrm>
            <a:off x="626301" y="1199149"/>
            <a:ext cx="8208962" cy="255454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365125" lvl="0" marL="365125"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Keeping an eye on the market.</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Having enough delegated authority to make many accountability decisions.</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Establish a motivated and integrated team.</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Delegate to their collaborators, motivating them and taking responsibility for their respective tasks.</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Have an interest in pursuing an excellent career and having clear promotion possibilities.</a:t>
            </a:r>
            <a:endParaRPr sz="2000">
              <a:solidFill>
                <a:srgbClr val="000204"/>
              </a:solidFill>
              <a:latin typeface="Calibri"/>
              <a:ea typeface="Calibri"/>
              <a:cs typeface="Calibri"/>
              <a:sym typeface="Calibri"/>
            </a:endParaRPr>
          </a:p>
        </p:txBody>
      </p:sp>
      <p:sp>
        <p:nvSpPr>
          <p:cNvPr id="703" name="Google Shape;703;p61"/>
          <p:cNvSpPr/>
          <p:nvPr/>
        </p:nvSpPr>
        <p:spPr>
          <a:xfrm>
            <a:off x="626301" y="497143"/>
            <a:ext cx="791645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accent1"/>
                </a:solidFill>
                <a:latin typeface="Calibri"/>
                <a:ea typeface="Calibri"/>
                <a:cs typeface="Calibri"/>
                <a:sym typeface="Calibri"/>
              </a:rPr>
              <a:t>Collaborators</a:t>
            </a:r>
            <a:r>
              <a:rPr b="1" lang="es-ES" sz="2000">
                <a:solidFill>
                  <a:srgbClr val="000204"/>
                </a:solidFill>
                <a:latin typeface="Calibri"/>
                <a:ea typeface="Calibri"/>
                <a:cs typeface="Calibri"/>
                <a:sym typeface="Calibri"/>
              </a:rPr>
              <a:t> must.</a:t>
            </a:r>
            <a:br>
              <a:rPr b="1" lang="es-ES" sz="2000">
                <a:solidFill>
                  <a:srgbClr val="000204"/>
                </a:solidFill>
                <a:latin typeface="Calibri"/>
                <a:ea typeface="Calibri"/>
                <a:cs typeface="Calibri"/>
                <a:sym typeface="Calibri"/>
              </a:rPr>
            </a:br>
            <a:endParaRPr b="1" sz="2000">
              <a:solidFill>
                <a:srgbClr val="000204"/>
              </a:solidFill>
              <a:latin typeface="Calibri"/>
              <a:ea typeface="Calibri"/>
              <a:cs typeface="Calibri"/>
              <a:sym typeface="Calibri"/>
            </a:endParaRPr>
          </a:p>
        </p:txBody>
      </p:sp>
      <p:sp>
        <p:nvSpPr>
          <p:cNvPr id="704" name="Google Shape;704;p61"/>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62"/>
          <p:cNvSpPr txBox="1"/>
          <p:nvPr/>
        </p:nvSpPr>
        <p:spPr>
          <a:xfrm>
            <a:off x="588094" y="402415"/>
            <a:ext cx="7920880" cy="49244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a:solidFill>
                  <a:srgbClr val="00B050"/>
                </a:solidFill>
                <a:latin typeface="Calibri"/>
                <a:ea typeface="Calibri"/>
                <a:cs typeface="Calibri"/>
                <a:sym typeface="Calibri"/>
              </a:rPr>
              <a:t>ORGANIZATIONAL STRUCTURE</a:t>
            </a:r>
            <a:endParaRPr sz="1800">
              <a:solidFill>
                <a:schemeClr val="dk1"/>
              </a:solidFill>
              <a:latin typeface="Calibri"/>
              <a:ea typeface="Calibri"/>
              <a:cs typeface="Calibri"/>
              <a:sym typeface="Calibri"/>
            </a:endParaRPr>
          </a:p>
        </p:txBody>
      </p:sp>
      <p:sp>
        <p:nvSpPr>
          <p:cNvPr id="710" name="Google Shape;710;p62"/>
          <p:cNvSpPr/>
          <p:nvPr/>
        </p:nvSpPr>
        <p:spPr>
          <a:xfrm>
            <a:off x="588094" y="1039661"/>
            <a:ext cx="7920880" cy="10156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rgbClr val="202122"/>
                </a:solidFill>
                <a:latin typeface="Calibri"/>
                <a:ea typeface="Calibri"/>
                <a:cs typeface="Calibri"/>
                <a:sym typeface="Calibri"/>
              </a:rPr>
              <a:t>The organizational structure of a company is the way in which the company is going to be managed. The formal structure is represented by an organization chart.</a:t>
            </a:r>
            <a:endParaRPr sz="2000">
              <a:solidFill>
                <a:schemeClr val="dk1"/>
              </a:solidFill>
              <a:latin typeface="Calibri"/>
              <a:ea typeface="Calibri"/>
              <a:cs typeface="Calibri"/>
              <a:sym typeface="Calibri"/>
            </a:endParaRPr>
          </a:p>
        </p:txBody>
      </p:sp>
      <p:pic>
        <p:nvPicPr>
          <p:cNvPr descr="Types of Organizational Charts | Organization Structure Types for Companies" id="711" name="Google Shape;711;p62"/>
          <p:cNvPicPr preferRelativeResize="0"/>
          <p:nvPr/>
        </p:nvPicPr>
        <p:blipFill rotWithShape="1">
          <a:blip r:embed="rId3">
            <a:alphaModFix/>
          </a:blip>
          <a:srcRect b="0" l="0" r="0" t="0"/>
          <a:stretch/>
        </p:blipFill>
        <p:spPr>
          <a:xfrm>
            <a:off x="1979113" y="1798771"/>
            <a:ext cx="5102704" cy="33427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63"/>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
        <p:nvSpPr>
          <p:cNvPr id="717" name="Google Shape;717;p63"/>
          <p:cNvSpPr txBox="1"/>
          <p:nvPr/>
        </p:nvSpPr>
        <p:spPr>
          <a:xfrm>
            <a:off x="645991" y="344924"/>
            <a:ext cx="7886449" cy="49244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6600"/>
              </a:buClr>
              <a:buSzPts val="2600"/>
              <a:buFont typeface="Calibri"/>
              <a:buNone/>
            </a:pPr>
            <a:r>
              <a:rPr b="0" i="0" lang="es-ES" sz="2600" u="none" cap="none" strike="noStrike">
                <a:solidFill>
                  <a:srgbClr val="FF6600"/>
                </a:solidFill>
                <a:latin typeface="Calibri"/>
                <a:ea typeface="Calibri"/>
                <a:cs typeface="Calibri"/>
                <a:sym typeface="Calibri"/>
              </a:rPr>
              <a:t>COMMUNICATION AND MOTIVATION</a:t>
            </a:r>
            <a:endParaRPr/>
          </a:p>
        </p:txBody>
      </p:sp>
      <p:sp>
        <p:nvSpPr>
          <p:cNvPr id="718" name="Google Shape;718;p63"/>
          <p:cNvSpPr/>
          <p:nvPr/>
        </p:nvSpPr>
        <p:spPr>
          <a:xfrm>
            <a:off x="645990" y="1160735"/>
            <a:ext cx="7886449" cy="178510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200">
                <a:solidFill>
                  <a:schemeClr val="dk1"/>
                </a:solidFill>
                <a:latin typeface="Calibri"/>
                <a:ea typeface="Calibri"/>
                <a:cs typeface="Calibri"/>
                <a:sym typeface="Calibri"/>
              </a:rPr>
              <a:t>We define </a:t>
            </a:r>
            <a:r>
              <a:rPr lang="es-ES" sz="2200">
                <a:solidFill>
                  <a:srgbClr val="527D55"/>
                </a:solidFill>
                <a:latin typeface="Calibri"/>
                <a:ea typeface="Calibri"/>
                <a:cs typeface="Calibri"/>
                <a:sym typeface="Calibri"/>
              </a:rPr>
              <a:t>organizational communication’ </a:t>
            </a:r>
            <a:r>
              <a:rPr lang="es-ES" sz="2200">
                <a:solidFill>
                  <a:schemeClr val="dk1"/>
                </a:solidFill>
                <a:latin typeface="Calibri"/>
                <a:ea typeface="Calibri"/>
                <a:cs typeface="Calibri"/>
                <a:sym typeface="Calibri"/>
              </a:rPr>
              <a:t>as the sending and receiving of messages among interrelated individuals within a particular environment or setting to achieve individual and common goals. Organizational communication is highly contextual and culturally dependent.</a:t>
            </a:r>
            <a:endParaRPr sz="2200">
              <a:solidFill>
                <a:schemeClr val="dk1"/>
              </a:solidFill>
              <a:latin typeface="Calibri"/>
              <a:ea typeface="Calibri"/>
              <a:cs typeface="Calibri"/>
              <a:sym typeface="Calibri"/>
            </a:endParaRPr>
          </a:p>
        </p:txBody>
      </p:sp>
      <p:sp>
        <p:nvSpPr>
          <p:cNvPr id="719" name="Google Shape;719;p63"/>
          <p:cNvSpPr/>
          <p:nvPr/>
        </p:nvSpPr>
        <p:spPr>
          <a:xfrm>
            <a:off x="645989" y="3234891"/>
            <a:ext cx="7886449"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200">
                <a:solidFill>
                  <a:schemeClr val="dk1"/>
                </a:solidFill>
                <a:latin typeface="Calibri"/>
                <a:ea typeface="Calibri"/>
                <a:cs typeface="Calibri"/>
                <a:sym typeface="Calibri"/>
              </a:rPr>
              <a:t>Advantage:</a:t>
            </a:r>
            <a:endParaRPr/>
          </a:p>
          <a:p>
            <a:pPr indent="-457200" lvl="0" marL="457200" marR="0" rtl="0" algn="l">
              <a:spcBef>
                <a:spcPts val="0"/>
              </a:spcBef>
              <a:spcAft>
                <a:spcPts val="0"/>
              </a:spcAft>
              <a:buClr>
                <a:schemeClr val="dk1"/>
              </a:buClr>
              <a:buSzPts val="2200"/>
              <a:buFont typeface="Calibri"/>
              <a:buAutoNum type="arabicPeriod"/>
            </a:pPr>
            <a:r>
              <a:rPr lang="es-ES" sz="2200">
                <a:solidFill>
                  <a:schemeClr val="dk1"/>
                </a:solidFill>
                <a:latin typeface="Calibri"/>
                <a:ea typeface="Calibri"/>
                <a:cs typeface="Calibri"/>
                <a:sym typeface="Calibri"/>
              </a:rPr>
              <a:t>Increase efficiency</a:t>
            </a:r>
            <a:endParaRPr/>
          </a:p>
          <a:p>
            <a:pPr indent="-457200" lvl="0" marL="457200" marR="0" rtl="0" algn="l">
              <a:spcBef>
                <a:spcPts val="0"/>
              </a:spcBef>
              <a:spcAft>
                <a:spcPts val="0"/>
              </a:spcAft>
              <a:buClr>
                <a:schemeClr val="dk1"/>
              </a:buClr>
              <a:buSzPts val="2200"/>
              <a:buFont typeface="Calibri"/>
              <a:buAutoNum type="arabicPeriod"/>
            </a:pPr>
            <a:r>
              <a:rPr lang="es-ES" sz="2200">
                <a:solidFill>
                  <a:schemeClr val="dk1"/>
                </a:solidFill>
                <a:latin typeface="Calibri"/>
                <a:ea typeface="Calibri"/>
                <a:cs typeface="Calibri"/>
                <a:sym typeface="Calibri"/>
              </a:rPr>
              <a:t>Minimize the buzz</a:t>
            </a:r>
            <a:endParaRPr/>
          </a:p>
          <a:p>
            <a:pPr indent="-457200" lvl="0" marL="457200" marR="0" rtl="0" algn="l">
              <a:spcBef>
                <a:spcPts val="0"/>
              </a:spcBef>
              <a:spcAft>
                <a:spcPts val="0"/>
              </a:spcAft>
              <a:buClr>
                <a:schemeClr val="dk1"/>
              </a:buClr>
              <a:buSzPts val="2200"/>
              <a:buFont typeface="Calibri"/>
              <a:buAutoNum type="arabicPeriod"/>
            </a:pPr>
            <a:r>
              <a:rPr lang="es-ES" sz="2200">
                <a:solidFill>
                  <a:schemeClr val="dk1"/>
                </a:solidFill>
                <a:latin typeface="Calibri"/>
                <a:ea typeface="Calibri"/>
                <a:cs typeface="Calibri"/>
                <a:sym typeface="Calibri"/>
              </a:rPr>
              <a:t>Positive internal climate</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64"/>
          <p:cNvSpPr txBox="1"/>
          <p:nvPr/>
        </p:nvSpPr>
        <p:spPr>
          <a:xfrm>
            <a:off x="638467" y="440394"/>
            <a:ext cx="7894414" cy="509456"/>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00B050"/>
              </a:buClr>
              <a:buSzPts val="2600"/>
              <a:buFont typeface="Calibri"/>
              <a:buNone/>
            </a:pPr>
            <a:r>
              <a:rPr lang="es-ES" sz="2600" cap="none">
                <a:solidFill>
                  <a:srgbClr val="00B050"/>
                </a:solidFill>
                <a:latin typeface="Calibri"/>
                <a:ea typeface="Calibri"/>
                <a:cs typeface="Calibri"/>
                <a:sym typeface="Calibri"/>
              </a:rPr>
              <a:t>MOTIVATION</a:t>
            </a:r>
            <a:endParaRPr sz="1800">
              <a:solidFill>
                <a:schemeClr val="dk1"/>
              </a:solidFill>
              <a:latin typeface="Calibri"/>
              <a:ea typeface="Calibri"/>
              <a:cs typeface="Calibri"/>
              <a:sym typeface="Calibri"/>
            </a:endParaRPr>
          </a:p>
        </p:txBody>
      </p:sp>
      <p:sp>
        <p:nvSpPr>
          <p:cNvPr id="725" name="Google Shape;725;p64"/>
          <p:cNvSpPr/>
          <p:nvPr/>
        </p:nvSpPr>
        <p:spPr>
          <a:xfrm>
            <a:off x="638026" y="1196752"/>
            <a:ext cx="789441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Motivation is made up of all the factors capable of provoking, maintaining and directing behavior towards a specific objective.</a:t>
            </a:r>
            <a:endParaRPr b="1" sz="2000">
              <a:solidFill>
                <a:schemeClr val="dk1"/>
              </a:solidFill>
              <a:latin typeface="Calibri"/>
              <a:ea typeface="Calibri"/>
              <a:cs typeface="Calibri"/>
              <a:sym typeface="Calibri"/>
            </a:endParaRPr>
          </a:p>
        </p:txBody>
      </p:sp>
      <p:sp>
        <p:nvSpPr>
          <p:cNvPr id="726" name="Google Shape;726;p64"/>
          <p:cNvSpPr/>
          <p:nvPr/>
        </p:nvSpPr>
        <p:spPr>
          <a:xfrm>
            <a:off x="638026" y="2151540"/>
            <a:ext cx="7894414" cy="16311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Motivation can be external or internal.</a:t>
            </a:r>
            <a:endParaRPr/>
          </a:p>
          <a:p>
            <a:pPr indent="0" lvl="0" marL="0" marR="0" rtl="0" algn="just">
              <a:spcBef>
                <a:spcPts val="0"/>
              </a:spcBef>
              <a:spcAft>
                <a:spcPts val="0"/>
              </a:spcAft>
              <a:buNone/>
            </a:pPr>
            <a:r>
              <a:t/>
            </a:r>
            <a:endParaRPr sz="2000">
              <a:solidFill>
                <a:schemeClr val="dk1"/>
              </a:solidFill>
              <a:latin typeface="Calibri"/>
              <a:ea typeface="Calibri"/>
              <a:cs typeface="Calibri"/>
              <a:sym typeface="Calibri"/>
            </a:endParaRPr>
          </a:p>
          <a:p>
            <a:pPr indent="-457200" lvl="0" marL="457200" marR="0" rtl="0" algn="just">
              <a:spcBef>
                <a:spcPts val="0"/>
              </a:spcBef>
              <a:spcAft>
                <a:spcPts val="0"/>
              </a:spcAft>
              <a:buClr>
                <a:schemeClr val="dk1"/>
              </a:buClr>
              <a:buSzPts val="2000"/>
              <a:buFont typeface="Calibri"/>
              <a:buAutoNum type="arabicPeriod"/>
            </a:pPr>
            <a:r>
              <a:rPr lang="es-ES" sz="2000">
                <a:solidFill>
                  <a:schemeClr val="dk1"/>
                </a:solidFill>
                <a:latin typeface="Calibri"/>
                <a:ea typeface="Calibri"/>
                <a:cs typeface="Calibri"/>
                <a:sym typeface="Calibri"/>
              </a:rPr>
              <a:t>The external comes from the outside “they motivate me” or “they don't motivate me”.</a:t>
            </a:r>
            <a:endParaRPr/>
          </a:p>
          <a:p>
            <a:pPr indent="-457200" lvl="0" marL="457200" marR="0" rtl="0" algn="just">
              <a:spcBef>
                <a:spcPts val="0"/>
              </a:spcBef>
              <a:spcAft>
                <a:spcPts val="0"/>
              </a:spcAft>
              <a:buClr>
                <a:schemeClr val="dk1"/>
              </a:buClr>
              <a:buSzPts val="2000"/>
              <a:buFont typeface="Calibri"/>
              <a:buAutoNum type="arabicPeriod"/>
            </a:pPr>
            <a:r>
              <a:rPr lang="es-ES" sz="2000">
                <a:solidFill>
                  <a:schemeClr val="dk1"/>
                </a:solidFill>
                <a:latin typeface="Calibri"/>
                <a:ea typeface="Calibri"/>
                <a:cs typeface="Calibri"/>
                <a:sym typeface="Calibri"/>
              </a:rPr>
              <a:t>The internal comes from the subject himself.</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5"/>
          <p:cNvSpPr txBox="1"/>
          <p:nvPr/>
        </p:nvSpPr>
        <p:spPr>
          <a:xfrm>
            <a:off x="638467" y="440394"/>
            <a:ext cx="7894414" cy="509456"/>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a:solidFill>
                  <a:srgbClr val="FF6600"/>
                </a:solidFill>
                <a:latin typeface="Calibri"/>
                <a:ea typeface="Calibri"/>
                <a:cs typeface="Calibri"/>
                <a:sym typeface="Calibri"/>
              </a:rPr>
              <a:t>LEADERSHIP AND TEAMWORK</a:t>
            </a:r>
            <a:endParaRPr/>
          </a:p>
        </p:txBody>
      </p:sp>
      <p:sp>
        <p:nvSpPr>
          <p:cNvPr id="732" name="Google Shape;732;p65"/>
          <p:cNvSpPr/>
          <p:nvPr/>
        </p:nvSpPr>
        <p:spPr>
          <a:xfrm>
            <a:off x="638467" y="1196752"/>
            <a:ext cx="789441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A leader is a guide who leads his team towards the achievement of the objectives.</a:t>
            </a:r>
            <a:endParaRPr b="1" sz="2000">
              <a:solidFill>
                <a:schemeClr val="dk1"/>
              </a:solidFill>
              <a:latin typeface="Calibri"/>
              <a:ea typeface="Calibri"/>
              <a:cs typeface="Calibri"/>
              <a:sym typeface="Calibri"/>
            </a:endParaRPr>
          </a:p>
        </p:txBody>
      </p:sp>
      <p:grpSp>
        <p:nvGrpSpPr>
          <p:cNvPr id="733" name="Google Shape;733;p65"/>
          <p:cNvGrpSpPr/>
          <p:nvPr/>
        </p:nvGrpSpPr>
        <p:grpSpPr>
          <a:xfrm>
            <a:off x="1567826" y="1975092"/>
            <a:ext cx="2047907" cy="2982968"/>
            <a:chOff x="1820362" y="118"/>
            <a:chExt cx="2047907" cy="2982968"/>
          </a:xfrm>
        </p:grpSpPr>
        <p:sp>
          <p:nvSpPr>
            <p:cNvPr id="734" name="Google Shape;734;p65"/>
            <p:cNvSpPr/>
            <p:nvPr/>
          </p:nvSpPr>
          <p:spPr>
            <a:xfrm>
              <a:off x="1820362" y="118"/>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5" name="Google Shape;735;p65"/>
            <p:cNvSpPr txBox="1"/>
            <p:nvPr/>
          </p:nvSpPr>
          <p:spPr>
            <a:xfrm>
              <a:off x="1837801" y="17557"/>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Willing, being able and knowing how to be a leader</a:t>
              </a:r>
              <a:endParaRPr sz="1200">
                <a:solidFill>
                  <a:schemeClr val="lt1"/>
                </a:solidFill>
                <a:latin typeface="Calibri"/>
                <a:ea typeface="Calibri"/>
                <a:cs typeface="Calibri"/>
                <a:sym typeface="Calibri"/>
              </a:endParaRPr>
            </a:p>
          </p:txBody>
        </p:sp>
        <p:sp>
          <p:nvSpPr>
            <p:cNvPr id="736" name="Google Shape;736;p65"/>
            <p:cNvSpPr/>
            <p:nvPr/>
          </p:nvSpPr>
          <p:spPr>
            <a:xfrm>
              <a:off x="1820362" y="375222"/>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7" name="Google Shape;737;p65"/>
            <p:cNvSpPr txBox="1"/>
            <p:nvPr/>
          </p:nvSpPr>
          <p:spPr>
            <a:xfrm>
              <a:off x="1837801" y="392661"/>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Work ethic</a:t>
              </a:r>
              <a:endParaRPr sz="1200">
                <a:solidFill>
                  <a:schemeClr val="lt1"/>
                </a:solidFill>
                <a:latin typeface="Calibri"/>
                <a:ea typeface="Calibri"/>
                <a:cs typeface="Calibri"/>
                <a:sym typeface="Calibri"/>
              </a:endParaRPr>
            </a:p>
          </p:txBody>
        </p:sp>
        <p:sp>
          <p:nvSpPr>
            <p:cNvPr id="738" name="Google Shape;738;p65"/>
            <p:cNvSpPr/>
            <p:nvPr/>
          </p:nvSpPr>
          <p:spPr>
            <a:xfrm>
              <a:off x="1820362" y="750326"/>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9" name="Google Shape;739;p65"/>
            <p:cNvSpPr txBox="1"/>
            <p:nvPr/>
          </p:nvSpPr>
          <p:spPr>
            <a:xfrm>
              <a:off x="1837801" y="767765"/>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Positive attitude</a:t>
              </a:r>
              <a:endParaRPr sz="1200">
                <a:solidFill>
                  <a:schemeClr val="lt1"/>
                </a:solidFill>
                <a:latin typeface="Calibri"/>
                <a:ea typeface="Calibri"/>
                <a:cs typeface="Calibri"/>
                <a:sym typeface="Calibri"/>
              </a:endParaRPr>
            </a:p>
          </p:txBody>
        </p:sp>
        <p:sp>
          <p:nvSpPr>
            <p:cNvPr id="740" name="Google Shape;740;p65"/>
            <p:cNvSpPr/>
            <p:nvPr/>
          </p:nvSpPr>
          <p:spPr>
            <a:xfrm>
              <a:off x="1820362" y="1125430"/>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41" name="Google Shape;741;p65"/>
            <p:cNvSpPr txBox="1"/>
            <p:nvPr/>
          </p:nvSpPr>
          <p:spPr>
            <a:xfrm>
              <a:off x="1837801" y="1142869"/>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Know how to listen</a:t>
              </a:r>
              <a:endParaRPr sz="1200">
                <a:solidFill>
                  <a:schemeClr val="lt1"/>
                </a:solidFill>
                <a:latin typeface="Calibri"/>
                <a:ea typeface="Calibri"/>
                <a:cs typeface="Calibri"/>
                <a:sym typeface="Calibri"/>
              </a:endParaRPr>
            </a:p>
          </p:txBody>
        </p:sp>
        <p:sp>
          <p:nvSpPr>
            <p:cNvPr id="742" name="Google Shape;742;p65"/>
            <p:cNvSpPr/>
            <p:nvPr/>
          </p:nvSpPr>
          <p:spPr>
            <a:xfrm>
              <a:off x="1820362" y="1500534"/>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43" name="Google Shape;743;p65"/>
            <p:cNvSpPr txBox="1"/>
            <p:nvPr/>
          </p:nvSpPr>
          <p:spPr>
            <a:xfrm>
              <a:off x="1837801" y="1517973"/>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Self-confidence</a:t>
              </a:r>
              <a:endParaRPr sz="1200">
                <a:solidFill>
                  <a:schemeClr val="lt1"/>
                </a:solidFill>
                <a:latin typeface="Calibri"/>
                <a:ea typeface="Calibri"/>
                <a:cs typeface="Calibri"/>
                <a:sym typeface="Calibri"/>
              </a:endParaRPr>
            </a:p>
          </p:txBody>
        </p:sp>
        <p:sp>
          <p:nvSpPr>
            <p:cNvPr id="744" name="Google Shape;744;p65"/>
            <p:cNvSpPr/>
            <p:nvPr/>
          </p:nvSpPr>
          <p:spPr>
            <a:xfrm>
              <a:off x="1820362" y="1875637"/>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45" name="Google Shape;745;p65"/>
            <p:cNvSpPr txBox="1"/>
            <p:nvPr/>
          </p:nvSpPr>
          <p:spPr>
            <a:xfrm>
              <a:off x="1837801" y="1893076"/>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Teamwork</a:t>
              </a:r>
              <a:endParaRPr sz="1200">
                <a:solidFill>
                  <a:schemeClr val="lt1"/>
                </a:solidFill>
                <a:latin typeface="Calibri"/>
                <a:ea typeface="Calibri"/>
                <a:cs typeface="Calibri"/>
                <a:sym typeface="Calibri"/>
              </a:endParaRPr>
            </a:p>
          </p:txBody>
        </p:sp>
        <p:sp>
          <p:nvSpPr>
            <p:cNvPr id="746" name="Google Shape;746;p65"/>
            <p:cNvSpPr/>
            <p:nvPr/>
          </p:nvSpPr>
          <p:spPr>
            <a:xfrm>
              <a:off x="1820362" y="2250741"/>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47" name="Google Shape;747;p65"/>
            <p:cNvSpPr txBox="1"/>
            <p:nvPr/>
          </p:nvSpPr>
          <p:spPr>
            <a:xfrm>
              <a:off x="1837801" y="2268180"/>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Motivator</a:t>
              </a:r>
              <a:endParaRPr sz="1200">
                <a:solidFill>
                  <a:schemeClr val="lt1"/>
                </a:solidFill>
                <a:latin typeface="Calibri"/>
                <a:ea typeface="Calibri"/>
                <a:cs typeface="Calibri"/>
                <a:sym typeface="Calibri"/>
              </a:endParaRPr>
            </a:p>
          </p:txBody>
        </p:sp>
        <p:sp>
          <p:nvSpPr>
            <p:cNvPr id="748" name="Google Shape;748;p65"/>
            <p:cNvSpPr/>
            <p:nvPr/>
          </p:nvSpPr>
          <p:spPr>
            <a:xfrm>
              <a:off x="1820362" y="2625845"/>
              <a:ext cx="2047907" cy="357241"/>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49" name="Google Shape;749;p65"/>
            <p:cNvSpPr txBox="1"/>
            <p:nvPr/>
          </p:nvSpPr>
          <p:spPr>
            <a:xfrm>
              <a:off x="1837801" y="2643284"/>
              <a:ext cx="2013029" cy="322363"/>
            </a:xfrm>
            <a:prstGeom prst="rect">
              <a:avLst/>
            </a:prstGeom>
            <a:noFill/>
            <a:ln>
              <a:noFill/>
            </a:ln>
          </p:spPr>
          <p:txBody>
            <a:bodyPr anchorCtr="0" anchor="ctr" bIns="22850" lIns="45700" spcFirstLastPara="1" rIns="45700" wrap="square" tIns="22850">
              <a:noAutofit/>
            </a:bodyPr>
            <a:lstStyle/>
            <a:p>
              <a:pPr indent="0" lvl="0" marL="0" marR="0" rtl="0" algn="ctr">
                <a:lnSpc>
                  <a:spcPct val="90000"/>
                </a:lnSpc>
                <a:spcBef>
                  <a:spcPts val="0"/>
                </a:spcBef>
                <a:spcAft>
                  <a:spcPts val="0"/>
                </a:spcAft>
                <a:buNone/>
              </a:pPr>
              <a:r>
                <a:rPr lang="es-ES" sz="1200">
                  <a:solidFill>
                    <a:schemeClr val="lt1"/>
                  </a:solidFill>
                  <a:latin typeface="Calibri"/>
                  <a:ea typeface="Calibri"/>
                  <a:cs typeface="Calibri"/>
                  <a:sym typeface="Calibri"/>
                </a:rPr>
                <a:t>Visionary</a:t>
              </a:r>
              <a:endParaRPr sz="1200">
                <a:solidFill>
                  <a:schemeClr val="lt1"/>
                </a:solidFill>
                <a:latin typeface="Calibri"/>
                <a:ea typeface="Calibri"/>
                <a:cs typeface="Calibri"/>
                <a:sym typeface="Calibri"/>
              </a:endParaRPr>
            </a:p>
          </p:txBody>
        </p:sp>
      </p:grpSp>
      <p:grpSp>
        <p:nvGrpSpPr>
          <p:cNvPr id="750" name="Google Shape;750;p65"/>
          <p:cNvGrpSpPr/>
          <p:nvPr/>
        </p:nvGrpSpPr>
        <p:grpSpPr>
          <a:xfrm>
            <a:off x="5519090" y="1975793"/>
            <a:ext cx="2280611" cy="2981566"/>
            <a:chOff x="2027210" y="819"/>
            <a:chExt cx="2280611" cy="2981566"/>
          </a:xfrm>
        </p:grpSpPr>
        <p:sp>
          <p:nvSpPr>
            <p:cNvPr id="751" name="Google Shape;751;p65"/>
            <p:cNvSpPr/>
            <p:nvPr/>
          </p:nvSpPr>
          <p:spPr>
            <a:xfrm>
              <a:off x="2027210" y="819"/>
              <a:ext cx="2280611" cy="477050"/>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52" name="Google Shape;752;p65"/>
            <p:cNvSpPr txBox="1"/>
            <p:nvPr/>
          </p:nvSpPr>
          <p:spPr>
            <a:xfrm>
              <a:off x="2050498" y="24107"/>
              <a:ext cx="2234035" cy="430474"/>
            </a:xfrm>
            <a:prstGeom prst="rect">
              <a:avLst/>
            </a:prstGeom>
            <a:noFill/>
            <a:ln>
              <a:noFill/>
            </a:ln>
          </p:spPr>
          <p:txBody>
            <a:bodyPr anchorCtr="0" anchor="ctr" bIns="24750" lIns="49525" spcFirstLastPara="1" rIns="49525" wrap="square" tIns="24750">
              <a:noAutofit/>
            </a:bodyPr>
            <a:lstStyle/>
            <a:p>
              <a:pPr indent="0" lvl="0" marL="0" marR="0" rtl="0" algn="ctr">
                <a:lnSpc>
                  <a:spcPct val="90000"/>
                </a:lnSpc>
                <a:spcBef>
                  <a:spcPts val="0"/>
                </a:spcBef>
                <a:spcAft>
                  <a:spcPts val="0"/>
                </a:spcAft>
                <a:buClr>
                  <a:schemeClr val="lt1"/>
                </a:buClr>
                <a:buSzPts val="1300"/>
                <a:buFont typeface="Calibri"/>
                <a:buNone/>
              </a:pPr>
              <a:r>
                <a:rPr lang="es-ES" sz="1300">
                  <a:solidFill>
                    <a:schemeClr val="lt1"/>
                  </a:solidFill>
                  <a:latin typeface="Calibri"/>
                  <a:ea typeface="Calibri"/>
                  <a:cs typeface="Calibri"/>
                  <a:sym typeface="Calibri"/>
                </a:rPr>
                <a:t>Motivator</a:t>
              </a:r>
              <a:endParaRPr sz="1300">
                <a:solidFill>
                  <a:schemeClr val="lt1"/>
                </a:solidFill>
                <a:latin typeface="Calibri"/>
                <a:ea typeface="Calibri"/>
                <a:cs typeface="Calibri"/>
                <a:sym typeface="Calibri"/>
              </a:endParaRPr>
            </a:p>
          </p:txBody>
        </p:sp>
        <p:sp>
          <p:nvSpPr>
            <p:cNvPr id="753" name="Google Shape;753;p65"/>
            <p:cNvSpPr/>
            <p:nvPr/>
          </p:nvSpPr>
          <p:spPr>
            <a:xfrm>
              <a:off x="2027210" y="501722"/>
              <a:ext cx="2280611" cy="477050"/>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54" name="Google Shape;754;p65"/>
            <p:cNvSpPr txBox="1"/>
            <p:nvPr/>
          </p:nvSpPr>
          <p:spPr>
            <a:xfrm>
              <a:off x="2050498" y="525010"/>
              <a:ext cx="2234035" cy="430474"/>
            </a:xfrm>
            <a:prstGeom prst="rect">
              <a:avLst/>
            </a:prstGeom>
            <a:noFill/>
            <a:ln>
              <a:noFill/>
            </a:ln>
          </p:spPr>
          <p:txBody>
            <a:bodyPr anchorCtr="0" anchor="ctr" bIns="24750" lIns="49525" spcFirstLastPara="1" rIns="49525" wrap="square" tIns="24750">
              <a:noAutofit/>
            </a:bodyPr>
            <a:lstStyle/>
            <a:p>
              <a:pPr indent="0" lvl="0" marL="0" marR="0" rtl="0" algn="ctr">
                <a:lnSpc>
                  <a:spcPct val="90000"/>
                </a:lnSpc>
                <a:spcBef>
                  <a:spcPts val="0"/>
                </a:spcBef>
                <a:spcAft>
                  <a:spcPts val="0"/>
                </a:spcAft>
                <a:buNone/>
              </a:pPr>
              <a:r>
                <a:rPr lang="es-ES" sz="1300">
                  <a:solidFill>
                    <a:schemeClr val="lt1"/>
                  </a:solidFill>
                  <a:latin typeface="Calibri"/>
                  <a:ea typeface="Calibri"/>
                  <a:cs typeface="Calibri"/>
                  <a:sym typeface="Calibri"/>
                </a:rPr>
                <a:t>Create high-performance teams</a:t>
              </a:r>
              <a:endParaRPr sz="1300">
                <a:solidFill>
                  <a:schemeClr val="lt1"/>
                </a:solidFill>
                <a:latin typeface="Calibri"/>
                <a:ea typeface="Calibri"/>
                <a:cs typeface="Calibri"/>
                <a:sym typeface="Calibri"/>
              </a:endParaRPr>
            </a:p>
          </p:txBody>
        </p:sp>
        <p:sp>
          <p:nvSpPr>
            <p:cNvPr id="755" name="Google Shape;755;p65"/>
            <p:cNvSpPr/>
            <p:nvPr/>
          </p:nvSpPr>
          <p:spPr>
            <a:xfrm>
              <a:off x="2027210" y="1002625"/>
              <a:ext cx="2280611" cy="477050"/>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56" name="Google Shape;756;p65"/>
            <p:cNvSpPr txBox="1"/>
            <p:nvPr/>
          </p:nvSpPr>
          <p:spPr>
            <a:xfrm>
              <a:off x="2050498" y="1025913"/>
              <a:ext cx="2234035" cy="430474"/>
            </a:xfrm>
            <a:prstGeom prst="rect">
              <a:avLst/>
            </a:prstGeom>
            <a:noFill/>
            <a:ln>
              <a:noFill/>
            </a:ln>
          </p:spPr>
          <p:txBody>
            <a:bodyPr anchorCtr="0" anchor="ctr" bIns="24750" lIns="49525" spcFirstLastPara="1" rIns="49525" wrap="square" tIns="24750">
              <a:noAutofit/>
            </a:bodyPr>
            <a:lstStyle/>
            <a:p>
              <a:pPr indent="0" lvl="0" marL="0" marR="0" rtl="0" algn="ctr">
                <a:lnSpc>
                  <a:spcPct val="90000"/>
                </a:lnSpc>
                <a:spcBef>
                  <a:spcPts val="0"/>
                </a:spcBef>
                <a:spcAft>
                  <a:spcPts val="0"/>
                </a:spcAft>
                <a:buNone/>
              </a:pPr>
              <a:r>
                <a:rPr lang="es-ES" sz="1300">
                  <a:solidFill>
                    <a:schemeClr val="lt1"/>
                  </a:solidFill>
                  <a:latin typeface="Calibri"/>
                  <a:ea typeface="Calibri"/>
                  <a:cs typeface="Calibri"/>
                  <a:sym typeface="Calibri"/>
                </a:rPr>
                <a:t>Manage conflict</a:t>
              </a:r>
              <a:endParaRPr sz="1300">
                <a:solidFill>
                  <a:schemeClr val="lt1"/>
                </a:solidFill>
                <a:latin typeface="Calibri"/>
                <a:ea typeface="Calibri"/>
                <a:cs typeface="Calibri"/>
                <a:sym typeface="Calibri"/>
              </a:endParaRPr>
            </a:p>
          </p:txBody>
        </p:sp>
        <p:sp>
          <p:nvSpPr>
            <p:cNvPr id="757" name="Google Shape;757;p65"/>
            <p:cNvSpPr/>
            <p:nvPr/>
          </p:nvSpPr>
          <p:spPr>
            <a:xfrm>
              <a:off x="2027210" y="1503529"/>
              <a:ext cx="2280611" cy="477050"/>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58" name="Google Shape;758;p65"/>
            <p:cNvSpPr txBox="1"/>
            <p:nvPr/>
          </p:nvSpPr>
          <p:spPr>
            <a:xfrm>
              <a:off x="2050498" y="1526817"/>
              <a:ext cx="2234035" cy="430474"/>
            </a:xfrm>
            <a:prstGeom prst="rect">
              <a:avLst/>
            </a:prstGeom>
            <a:noFill/>
            <a:ln>
              <a:noFill/>
            </a:ln>
          </p:spPr>
          <p:txBody>
            <a:bodyPr anchorCtr="0" anchor="ctr" bIns="24750" lIns="49525" spcFirstLastPara="1" rIns="49525" wrap="square" tIns="24750">
              <a:noAutofit/>
            </a:bodyPr>
            <a:lstStyle/>
            <a:p>
              <a:pPr indent="0" lvl="0" marL="0" marR="0" rtl="0" algn="ctr">
                <a:lnSpc>
                  <a:spcPct val="90000"/>
                </a:lnSpc>
                <a:spcBef>
                  <a:spcPts val="0"/>
                </a:spcBef>
                <a:spcAft>
                  <a:spcPts val="0"/>
                </a:spcAft>
                <a:buNone/>
              </a:pPr>
              <a:r>
                <a:rPr lang="es-ES" sz="1300">
                  <a:solidFill>
                    <a:schemeClr val="lt1"/>
                  </a:solidFill>
                  <a:latin typeface="Calibri"/>
                  <a:ea typeface="Calibri"/>
                  <a:cs typeface="Calibri"/>
                  <a:sym typeface="Calibri"/>
                </a:rPr>
                <a:t>Interactive problem solving</a:t>
              </a:r>
              <a:endParaRPr sz="1300">
                <a:solidFill>
                  <a:schemeClr val="lt1"/>
                </a:solidFill>
                <a:latin typeface="Calibri"/>
                <a:ea typeface="Calibri"/>
                <a:cs typeface="Calibri"/>
                <a:sym typeface="Calibri"/>
              </a:endParaRPr>
            </a:p>
          </p:txBody>
        </p:sp>
        <p:sp>
          <p:nvSpPr>
            <p:cNvPr id="759" name="Google Shape;759;p65"/>
            <p:cNvSpPr/>
            <p:nvPr/>
          </p:nvSpPr>
          <p:spPr>
            <a:xfrm>
              <a:off x="2027210" y="2004432"/>
              <a:ext cx="2280611" cy="477050"/>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60" name="Google Shape;760;p65"/>
            <p:cNvSpPr txBox="1"/>
            <p:nvPr/>
          </p:nvSpPr>
          <p:spPr>
            <a:xfrm>
              <a:off x="2050498" y="2027720"/>
              <a:ext cx="2234035" cy="430474"/>
            </a:xfrm>
            <a:prstGeom prst="rect">
              <a:avLst/>
            </a:prstGeom>
            <a:noFill/>
            <a:ln>
              <a:noFill/>
            </a:ln>
          </p:spPr>
          <p:txBody>
            <a:bodyPr anchorCtr="0" anchor="ctr" bIns="24750" lIns="49525" spcFirstLastPara="1" rIns="49525" wrap="square" tIns="24750">
              <a:noAutofit/>
            </a:bodyPr>
            <a:lstStyle/>
            <a:p>
              <a:pPr indent="0" lvl="0" marL="0" marR="0" rtl="0" algn="ctr">
                <a:lnSpc>
                  <a:spcPct val="90000"/>
                </a:lnSpc>
                <a:spcBef>
                  <a:spcPts val="0"/>
                </a:spcBef>
                <a:spcAft>
                  <a:spcPts val="0"/>
                </a:spcAft>
                <a:buNone/>
              </a:pPr>
              <a:r>
                <a:rPr lang="es-ES" sz="1300">
                  <a:solidFill>
                    <a:schemeClr val="lt1"/>
                  </a:solidFill>
                  <a:latin typeface="Calibri"/>
                  <a:ea typeface="Calibri"/>
                  <a:cs typeface="Calibri"/>
                  <a:sym typeface="Calibri"/>
                </a:rPr>
                <a:t>Lead change</a:t>
              </a:r>
              <a:endParaRPr sz="1300">
                <a:solidFill>
                  <a:schemeClr val="lt1"/>
                </a:solidFill>
                <a:latin typeface="Calibri"/>
                <a:ea typeface="Calibri"/>
                <a:cs typeface="Calibri"/>
                <a:sym typeface="Calibri"/>
              </a:endParaRPr>
            </a:p>
          </p:txBody>
        </p:sp>
        <p:sp>
          <p:nvSpPr>
            <p:cNvPr id="761" name="Google Shape;761;p65"/>
            <p:cNvSpPr/>
            <p:nvPr/>
          </p:nvSpPr>
          <p:spPr>
            <a:xfrm>
              <a:off x="2027210" y="2505335"/>
              <a:ext cx="2280611" cy="477050"/>
            </a:xfrm>
            <a:prstGeom prst="roundRect">
              <a:avLst>
                <a:gd fmla="val 16667" name="adj"/>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62" name="Google Shape;762;p65"/>
            <p:cNvSpPr txBox="1"/>
            <p:nvPr/>
          </p:nvSpPr>
          <p:spPr>
            <a:xfrm>
              <a:off x="2050498" y="2528623"/>
              <a:ext cx="2234035" cy="430474"/>
            </a:xfrm>
            <a:prstGeom prst="rect">
              <a:avLst/>
            </a:prstGeom>
            <a:noFill/>
            <a:ln>
              <a:noFill/>
            </a:ln>
          </p:spPr>
          <p:txBody>
            <a:bodyPr anchorCtr="0" anchor="ctr" bIns="24750" lIns="49525" spcFirstLastPara="1" rIns="49525" wrap="square" tIns="24750">
              <a:noAutofit/>
            </a:bodyPr>
            <a:lstStyle/>
            <a:p>
              <a:pPr indent="0" lvl="0" marL="0" marR="0" rtl="0" algn="ctr">
                <a:lnSpc>
                  <a:spcPct val="90000"/>
                </a:lnSpc>
                <a:spcBef>
                  <a:spcPts val="0"/>
                </a:spcBef>
                <a:spcAft>
                  <a:spcPts val="0"/>
                </a:spcAft>
                <a:buNone/>
              </a:pPr>
              <a:r>
                <a:rPr lang="es-ES" sz="1300">
                  <a:solidFill>
                    <a:schemeClr val="lt1"/>
                  </a:solidFill>
                  <a:latin typeface="Calibri"/>
                  <a:ea typeface="Calibri"/>
                  <a:cs typeface="Calibri"/>
                  <a:sym typeface="Calibri"/>
                </a:rPr>
                <a:t>Implement everything learned</a:t>
              </a:r>
              <a:endParaRPr sz="1300">
                <a:solidFill>
                  <a:schemeClr val="lt1"/>
                </a:solidFill>
                <a:latin typeface="Calibri"/>
                <a:ea typeface="Calibri"/>
                <a:cs typeface="Calibri"/>
                <a:sym typeface="Calibri"/>
              </a:endParaRPr>
            </a:p>
          </p:txBody>
        </p:sp>
      </p:grpSp>
      <p:sp>
        <p:nvSpPr>
          <p:cNvPr id="763" name="Google Shape;763;p65"/>
          <p:cNvSpPr txBox="1"/>
          <p:nvPr/>
        </p:nvSpPr>
        <p:spPr>
          <a:xfrm rot="-5400000">
            <a:off x="4017131" y="3307426"/>
            <a:ext cx="2376264" cy="369291"/>
          </a:xfrm>
          <a:prstGeom prst="rect">
            <a:avLst/>
          </a:prstGeom>
          <a:solidFill>
            <a:srgbClr val="CAE0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Social skills</a:t>
            </a:r>
            <a:endParaRPr sz="1800">
              <a:solidFill>
                <a:schemeClr val="dk1"/>
              </a:solidFill>
              <a:latin typeface="Calibri"/>
              <a:ea typeface="Calibri"/>
              <a:cs typeface="Calibri"/>
              <a:sym typeface="Calibri"/>
            </a:endParaRPr>
          </a:p>
        </p:txBody>
      </p:sp>
      <p:sp>
        <p:nvSpPr>
          <p:cNvPr id="764" name="Google Shape;764;p65"/>
          <p:cNvSpPr txBox="1"/>
          <p:nvPr/>
        </p:nvSpPr>
        <p:spPr>
          <a:xfrm rot="-5400000">
            <a:off x="132741" y="3307426"/>
            <a:ext cx="2376264" cy="369291"/>
          </a:xfrm>
          <a:prstGeom prst="rect">
            <a:avLst/>
          </a:prstGeom>
          <a:solidFill>
            <a:srgbClr val="CAE0E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dk1"/>
                </a:solidFill>
                <a:latin typeface="Calibri"/>
                <a:ea typeface="Calibri"/>
                <a:cs typeface="Calibri"/>
                <a:sym typeface="Calibri"/>
              </a:rPr>
              <a:t>Personal skills</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66"/>
          <p:cNvSpPr/>
          <p:nvPr/>
        </p:nvSpPr>
        <p:spPr>
          <a:xfrm>
            <a:off x="637061" y="1548187"/>
            <a:ext cx="3279920" cy="19389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000">
                <a:solidFill>
                  <a:schemeClr val="dk1"/>
                </a:solidFill>
                <a:latin typeface="Calibri"/>
                <a:ea typeface="Calibri"/>
                <a:cs typeface="Calibri"/>
                <a:sym typeface="Calibri"/>
              </a:rPr>
              <a:t>Activity that, due to its complexity, requires the participation of different people, which implies sharing skills, abilities and knowledge.</a:t>
            </a:r>
            <a:endParaRPr b="1" sz="2000">
              <a:solidFill>
                <a:schemeClr val="dk1"/>
              </a:solidFill>
              <a:latin typeface="Calibri"/>
              <a:ea typeface="Calibri"/>
              <a:cs typeface="Calibri"/>
              <a:sym typeface="Calibri"/>
            </a:endParaRPr>
          </a:p>
        </p:txBody>
      </p:sp>
      <p:sp>
        <p:nvSpPr>
          <p:cNvPr id="770" name="Google Shape;770;p66"/>
          <p:cNvSpPr txBox="1"/>
          <p:nvPr/>
        </p:nvSpPr>
        <p:spPr>
          <a:xfrm>
            <a:off x="638467" y="440394"/>
            <a:ext cx="7894414" cy="509456"/>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a:solidFill>
                  <a:srgbClr val="00B050"/>
                </a:solidFill>
                <a:latin typeface="Calibri"/>
                <a:ea typeface="Calibri"/>
                <a:cs typeface="Calibri"/>
                <a:sym typeface="Calibri"/>
              </a:rPr>
              <a:t>TEAMWORK</a:t>
            </a:r>
            <a:endParaRPr sz="1800">
              <a:solidFill>
                <a:schemeClr val="dk1"/>
              </a:solidFill>
              <a:latin typeface="Calibri"/>
              <a:ea typeface="Calibri"/>
              <a:cs typeface="Calibri"/>
              <a:sym typeface="Calibri"/>
            </a:endParaRPr>
          </a:p>
        </p:txBody>
      </p:sp>
      <p:grpSp>
        <p:nvGrpSpPr>
          <p:cNvPr id="771" name="Google Shape;771;p66"/>
          <p:cNvGrpSpPr/>
          <p:nvPr/>
        </p:nvGrpSpPr>
        <p:grpSpPr>
          <a:xfrm>
            <a:off x="4058433" y="949850"/>
            <a:ext cx="4935255" cy="4536550"/>
            <a:chOff x="2215735" y="-134337"/>
            <a:chExt cx="3468960" cy="3679187"/>
          </a:xfrm>
        </p:grpSpPr>
        <p:sp>
          <p:nvSpPr>
            <p:cNvPr id="772" name="Google Shape;772;p66"/>
            <p:cNvSpPr/>
            <p:nvPr/>
          </p:nvSpPr>
          <p:spPr>
            <a:xfrm>
              <a:off x="3507387" y="1487167"/>
              <a:ext cx="1817649" cy="1817649"/>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773" name="Google Shape;773;p66"/>
            <p:cNvSpPr txBox="1"/>
            <p:nvPr/>
          </p:nvSpPr>
          <p:spPr>
            <a:xfrm>
              <a:off x="3872815" y="1912943"/>
              <a:ext cx="1086793" cy="93430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100">
                  <a:solidFill>
                    <a:schemeClr val="lt1"/>
                  </a:solidFill>
                  <a:latin typeface="Calibri"/>
                  <a:ea typeface="Calibri"/>
                  <a:cs typeface="Calibri"/>
                  <a:sym typeface="Calibri"/>
                </a:rPr>
                <a:t>Coordination</a:t>
              </a:r>
              <a:endParaRPr sz="1100">
                <a:solidFill>
                  <a:schemeClr val="lt1"/>
                </a:solidFill>
                <a:latin typeface="Calibri"/>
                <a:ea typeface="Calibri"/>
                <a:cs typeface="Calibri"/>
                <a:sym typeface="Calibri"/>
              </a:endParaRPr>
            </a:p>
          </p:txBody>
        </p:sp>
        <p:sp>
          <p:nvSpPr>
            <p:cNvPr id="774" name="Google Shape;774;p66"/>
            <p:cNvSpPr/>
            <p:nvPr/>
          </p:nvSpPr>
          <p:spPr>
            <a:xfrm>
              <a:off x="2449846" y="1057541"/>
              <a:ext cx="1321926" cy="1321926"/>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775" name="Google Shape;775;p66"/>
            <p:cNvSpPr txBox="1"/>
            <p:nvPr/>
          </p:nvSpPr>
          <p:spPr>
            <a:xfrm>
              <a:off x="2782645" y="1392351"/>
              <a:ext cx="656328" cy="652306"/>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100">
                  <a:solidFill>
                    <a:schemeClr val="lt1"/>
                  </a:solidFill>
                  <a:latin typeface="Calibri"/>
                  <a:ea typeface="Calibri"/>
                  <a:cs typeface="Calibri"/>
                  <a:sym typeface="Calibri"/>
                </a:rPr>
                <a:t>Communication</a:t>
              </a:r>
              <a:endParaRPr sz="1100">
                <a:solidFill>
                  <a:schemeClr val="lt1"/>
                </a:solidFill>
                <a:latin typeface="Calibri"/>
                <a:ea typeface="Calibri"/>
                <a:cs typeface="Calibri"/>
                <a:sym typeface="Calibri"/>
              </a:endParaRPr>
            </a:p>
          </p:txBody>
        </p:sp>
        <p:sp>
          <p:nvSpPr>
            <p:cNvPr id="776" name="Google Shape;776;p66"/>
            <p:cNvSpPr/>
            <p:nvPr/>
          </p:nvSpPr>
          <p:spPr>
            <a:xfrm rot="-900000">
              <a:off x="3190260" y="145546"/>
              <a:ext cx="1295218" cy="1295218"/>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777" name="Google Shape;777;p66"/>
            <p:cNvSpPr txBox="1"/>
            <p:nvPr/>
          </p:nvSpPr>
          <p:spPr>
            <a:xfrm>
              <a:off x="3474339" y="429626"/>
              <a:ext cx="727059" cy="727059"/>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None/>
              </a:pPr>
              <a:r>
                <a:rPr lang="es-ES" sz="1100">
                  <a:solidFill>
                    <a:schemeClr val="lt1"/>
                  </a:solidFill>
                  <a:latin typeface="Calibri"/>
                  <a:ea typeface="Calibri"/>
                  <a:cs typeface="Calibri"/>
                  <a:sym typeface="Calibri"/>
                </a:rPr>
                <a:t>Leadership</a:t>
              </a:r>
              <a:endParaRPr sz="1100">
                <a:solidFill>
                  <a:schemeClr val="lt1"/>
                </a:solidFill>
                <a:latin typeface="Calibri"/>
                <a:ea typeface="Calibri"/>
                <a:cs typeface="Calibri"/>
                <a:sym typeface="Calibri"/>
              </a:endParaRPr>
            </a:p>
          </p:txBody>
        </p:sp>
        <p:sp>
          <p:nvSpPr>
            <p:cNvPr id="778" name="Google Shape;778;p66"/>
            <p:cNvSpPr/>
            <p:nvPr/>
          </p:nvSpPr>
          <p:spPr>
            <a:xfrm>
              <a:off x="3358104" y="1218259"/>
              <a:ext cx="2326591" cy="2326591"/>
            </a:xfrm>
            <a:custGeom>
              <a:rect b="b" l="l" r="r" t="t"/>
              <a:pathLst>
                <a:path extrusionOk="0" h="120000" w="120000">
                  <a:moveTo>
                    <a:pt x="55387" y="3939"/>
                  </a:moveTo>
                  <a:lnTo>
                    <a:pt x="55387" y="3939"/>
                  </a:lnTo>
                  <a:cubicBezTo>
                    <a:pt x="78322" y="2052"/>
                    <a:pt x="100093" y="14326"/>
                    <a:pt x="110352" y="34925"/>
                  </a:cubicBezTo>
                  <a:cubicBezTo>
                    <a:pt x="120610" y="55524"/>
                    <a:pt x="117287" y="80295"/>
                    <a:pt x="101961" y="97462"/>
                  </a:cubicBezTo>
                  <a:lnTo>
                    <a:pt x="104535" y="100174"/>
                  </a:lnTo>
                  <a:lnTo>
                    <a:pt x="96789" y="98757"/>
                  </a:lnTo>
                  <a:lnTo>
                    <a:pt x="95499" y="90654"/>
                  </a:lnTo>
                  <a:lnTo>
                    <a:pt x="98073" y="93366"/>
                  </a:lnTo>
                  <a:lnTo>
                    <a:pt x="98073" y="93366"/>
                  </a:lnTo>
                  <a:cubicBezTo>
                    <a:pt x="111667" y="77854"/>
                    <a:pt x="114491" y="55645"/>
                    <a:pt x="105212" y="37224"/>
                  </a:cubicBezTo>
                  <a:cubicBezTo>
                    <a:pt x="95932" y="18804"/>
                    <a:pt x="76405" y="7855"/>
                    <a:pt x="55848" y="9546"/>
                  </a:cubicBezTo>
                  <a:close/>
                </a:path>
              </a:pathLst>
            </a:custGeom>
            <a:solidFill>
              <a:srgbClr val="BACE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779" name="Google Shape;779;p66"/>
            <p:cNvSpPr/>
            <p:nvPr/>
          </p:nvSpPr>
          <p:spPr>
            <a:xfrm>
              <a:off x="2215735" y="768866"/>
              <a:ext cx="1690413" cy="1690413"/>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BACE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sp>
          <p:nvSpPr>
            <p:cNvPr id="780" name="Google Shape;780;p66"/>
            <p:cNvSpPr/>
            <p:nvPr/>
          </p:nvSpPr>
          <p:spPr>
            <a:xfrm>
              <a:off x="2890662" y="-134337"/>
              <a:ext cx="1822606" cy="1822606"/>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BACE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Calibri"/>
                <a:buNone/>
              </a:pPr>
              <a:r>
                <a:t/>
              </a:r>
              <a:endParaRPr sz="11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67"/>
          <p:cNvSpPr/>
          <p:nvPr/>
        </p:nvSpPr>
        <p:spPr>
          <a:xfrm>
            <a:off x="339971" y="1196752"/>
            <a:ext cx="5240141"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000">
                <a:solidFill>
                  <a:schemeClr val="accent1"/>
                </a:solidFill>
                <a:latin typeface="Calibri"/>
                <a:ea typeface="Calibri"/>
                <a:cs typeface="Calibri"/>
                <a:sym typeface="Calibri"/>
              </a:rPr>
              <a:t>Módulo 3: </a:t>
            </a:r>
            <a:endParaRPr/>
          </a:p>
          <a:p>
            <a:pPr indent="0" lvl="0" marL="0" marR="0" rtl="0" algn="l">
              <a:spcBef>
                <a:spcPts val="0"/>
              </a:spcBef>
              <a:spcAft>
                <a:spcPts val="0"/>
              </a:spcAft>
              <a:buNone/>
            </a:pPr>
            <a:r>
              <a:rPr lang="es-ES" sz="3200">
                <a:solidFill>
                  <a:schemeClr val="dk1"/>
                </a:solidFill>
                <a:latin typeface="Calibri"/>
                <a:ea typeface="Calibri"/>
                <a:cs typeface="Calibri"/>
                <a:sym typeface="Calibri"/>
              </a:rPr>
              <a:t>MARKETING/COMMERCIAL MANAGEMENT</a:t>
            </a:r>
            <a:endParaRPr sz="3000">
              <a:solidFill>
                <a:schemeClr val="accent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68"/>
          <p:cNvSpPr txBox="1"/>
          <p:nvPr>
            <p:ph type="title"/>
          </p:nvPr>
        </p:nvSpPr>
        <p:spPr>
          <a:xfrm>
            <a:off x="467544" y="365760"/>
            <a:ext cx="8263097"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MODULE 3: MARKETING/COMMERCIAL MANAGEMENT</a:t>
            </a:r>
            <a:endParaRPr sz="2600">
              <a:solidFill>
                <a:srgbClr val="FF6600"/>
              </a:solidFill>
              <a:latin typeface="Calibri"/>
              <a:ea typeface="Calibri"/>
              <a:cs typeface="Calibri"/>
              <a:sym typeface="Calibri"/>
            </a:endParaRPr>
          </a:p>
        </p:txBody>
      </p:sp>
      <p:sp>
        <p:nvSpPr>
          <p:cNvPr id="791" name="Google Shape;791;p68"/>
          <p:cNvSpPr txBox="1"/>
          <p:nvPr>
            <p:ph idx="1" type="body"/>
          </p:nvPr>
        </p:nvSpPr>
        <p:spPr>
          <a:xfrm>
            <a:off x="467544" y="1476409"/>
            <a:ext cx="8263097" cy="2506868"/>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000"/>
              <a:buFont typeface="Arial"/>
              <a:buChar char="•"/>
            </a:pPr>
            <a:r>
              <a:rPr b="0" lang="es-ES" sz="2000"/>
              <a:t>Determine the products/services to be offered by detailing their attributes </a:t>
            </a:r>
            <a:br>
              <a:rPr b="0" lang="es-ES" sz="2000"/>
            </a:br>
            <a:r>
              <a:rPr b="0" lang="es-ES" sz="2000"/>
              <a:t>Set and revise pricing policy considering costs, competitive prices, profit margin, product lifecycle, market trend.</a:t>
            </a:r>
            <a:br>
              <a:rPr b="0" lang="es-ES" sz="2000"/>
            </a:br>
            <a:r>
              <a:rPr b="0" lang="es-ES" sz="2000"/>
              <a:t>Choose distribution channels: direct selling, vending, Internet, others</a:t>
            </a:r>
            <a:br>
              <a:rPr b="0" lang="es-ES" sz="2000"/>
            </a:br>
            <a:r>
              <a:rPr b="0" lang="es-ES" sz="2000"/>
              <a:t>Plan strategic communication actions – advertising, promotional campaigns, merchandising actions, others. </a:t>
            </a:r>
            <a:endParaRPr b="0" sz="2000"/>
          </a:p>
        </p:txBody>
      </p:sp>
      <p:sp>
        <p:nvSpPr>
          <p:cNvPr id="792" name="Google Shape;792;p68"/>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69"/>
          <p:cNvSpPr txBox="1"/>
          <p:nvPr>
            <p:ph type="title"/>
          </p:nvPr>
        </p:nvSpPr>
        <p:spPr>
          <a:xfrm>
            <a:off x="822960" y="365760"/>
            <a:ext cx="8213536"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MODULE 3: MARKETING/COMMERCIAL MANAGEMENT</a:t>
            </a:r>
            <a:endParaRPr sz="2600">
              <a:solidFill>
                <a:srgbClr val="FF6600"/>
              </a:solidFill>
              <a:latin typeface="Calibri"/>
              <a:ea typeface="Calibri"/>
              <a:cs typeface="Calibri"/>
              <a:sym typeface="Calibri"/>
            </a:endParaRPr>
          </a:p>
        </p:txBody>
      </p:sp>
      <p:sp>
        <p:nvSpPr>
          <p:cNvPr id="798" name="Google Shape;798;p69"/>
          <p:cNvSpPr txBox="1"/>
          <p:nvPr>
            <p:ph idx="1" type="body"/>
          </p:nvPr>
        </p:nvSpPr>
        <p:spPr>
          <a:xfrm>
            <a:off x="822960" y="1268827"/>
            <a:ext cx="7781488" cy="345938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b="0" lang="es-ES" sz="2000"/>
              <a:t>Product portfolio determination</a:t>
            </a:r>
            <a:br>
              <a:rPr b="0" lang="es-ES" sz="2000"/>
            </a:br>
            <a:r>
              <a:rPr b="0" lang="es-ES" sz="2000"/>
              <a:t>Strategic price management: Objectives and methods for pricing.</a:t>
            </a:r>
            <a:br>
              <a:rPr b="0" lang="es-ES" sz="2000"/>
            </a:br>
            <a:r>
              <a:rPr b="0" lang="es-ES" sz="2000"/>
              <a:t>Marketing channels. Access to the channel and the sales network. </a:t>
            </a:r>
            <a:br>
              <a:rPr b="0" lang="es-ES" sz="2000"/>
            </a:br>
            <a:r>
              <a:rPr b="0" lang="es-ES" sz="2000"/>
              <a:t>Communication and business image</a:t>
            </a:r>
            <a:br>
              <a:rPr b="0" lang="es-ES" sz="2000"/>
            </a:br>
            <a:r>
              <a:rPr b="0" lang="es-ES" sz="2000"/>
              <a:t>Customer service and loyalty </a:t>
            </a:r>
            <a:br>
              <a:rPr b="0" lang="es-ES" sz="2000"/>
            </a:br>
            <a:r>
              <a:rPr b="0" lang="es-ES" sz="2000"/>
              <a:t>Monitoring and control of the degree of customer satisfaction. </a:t>
            </a:r>
            <a:br>
              <a:rPr b="0" lang="es-ES" sz="2000"/>
            </a:br>
            <a:r>
              <a:rPr b="0" lang="es-ES" sz="2000"/>
              <a:t>Customer's complaints</a:t>
            </a:r>
            <a:endParaRPr b="0" sz="2000"/>
          </a:p>
        </p:txBody>
      </p:sp>
      <p:sp>
        <p:nvSpPr>
          <p:cNvPr id="799" name="Google Shape;799;p69"/>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p:nvPr/>
        </p:nvSpPr>
        <p:spPr>
          <a:xfrm>
            <a:off x="179513" y="1196752"/>
            <a:ext cx="496855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000">
                <a:solidFill>
                  <a:schemeClr val="accent1"/>
                </a:solidFill>
                <a:latin typeface="Calibri"/>
                <a:ea typeface="Calibri"/>
                <a:cs typeface="Calibri"/>
                <a:sym typeface="Calibri"/>
              </a:rPr>
              <a:t>Módulo 1: </a:t>
            </a:r>
            <a:endParaRPr/>
          </a:p>
          <a:p>
            <a:pPr indent="0" lvl="0" marL="0" marR="0" rtl="0" algn="l">
              <a:spcBef>
                <a:spcPts val="0"/>
              </a:spcBef>
              <a:spcAft>
                <a:spcPts val="0"/>
              </a:spcAft>
              <a:buNone/>
            </a:pPr>
            <a:r>
              <a:rPr lang="es-ES" sz="3000">
                <a:solidFill>
                  <a:schemeClr val="dk1"/>
                </a:solidFill>
                <a:latin typeface="Calibri"/>
                <a:ea typeface="Calibri"/>
                <a:cs typeface="Calibri"/>
                <a:sym typeface="Calibri"/>
              </a:rPr>
              <a:t>START UP OF THE ENTREPRENEURSHIP PROJECT </a:t>
            </a:r>
            <a:endParaRPr sz="3000">
              <a:solidFill>
                <a:schemeClr val="accen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70"/>
          <p:cNvSpPr txBox="1"/>
          <p:nvPr>
            <p:ph type="title"/>
          </p:nvPr>
        </p:nvSpPr>
        <p:spPr>
          <a:xfrm>
            <a:off x="822960" y="365760"/>
            <a:ext cx="7925504"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MODULE 3: MARKETING/COMMERCIAL MANAGEMENT</a:t>
            </a:r>
            <a:endParaRPr sz="2600">
              <a:solidFill>
                <a:srgbClr val="FF6600"/>
              </a:solidFill>
              <a:latin typeface="Calibri"/>
              <a:ea typeface="Calibri"/>
              <a:cs typeface="Calibri"/>
              <a:sym typeface="Calibri"/>
            </a:endParaRPr>
          </a:p>
        </p:txBody>
      </p:sp>
      <p:grpSp>
        <p:nvGrpSpPr>
          <p:cNvPr id="805" name="Google Shape;805;p70"/>
          <p:cNvGrpSpPr/>
          <p:nvPr/>
        </p:nvGrpSpPr>
        <p:grpSpPr>
          <a:xfrm>
            <a:off x="1694761" y="1102017"/>
            <a:ext cx="5776702" cy="3576053"/>
            <a:chOff x="872436" y="1879"/>
            <a:chExt cx="5776702" cy="3576053"/>
          </a:xfrm>
        </p:grpSpPr>
        <p:sp>
          <p:nvSpPr>
            <p:cNvPr id="806" name="Google Shape;806;p70"/>
            <p:cNvSpPr/>
            <p:nvPr/>
          </p:nvSpPr>
          <p:spPr>
            <a:xfrm>
              <a:off x="872436" y="1879"/>
              <a:ext cx="2750810" cy="1650486"/>
            </a:xfrm>
            <a:prstGeom prst="rect">
              <a:avLst/>
            </a:prstGeom>
            <a:gradFill>
              <a:gsLst>
                <a:gs pos="0">
                  <a:srgbClr val="9D9569"/>
                </a:gs>
                <a:gs pos="80000">
                  <a:srgbClr val="CEC38A"/>
                </a:gs>
                <a:gs pos="100000">
                  <a:srgbClr val="D1C588"/>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70"/>
            <p:cNvSpPr txBox="1"/>
            <p:nvPr/>
          </p:nvSpPr>
          <p:spPr>
            <a:xfrm>
              <a:off x="872436" y="1879"/>
              <a:ext cx="2750810" cy="165048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None/>
              </a:pPr>
              <a:r>
                <a:rPr lang="es-ES" sz="2600">
                  <a:solidFill>
                    <a:schemeClr val="lt1"/>
                  </a:solidFill>
                  <a:latin typeface="Calibri"/>
                  <a:ea typeface="Calibri"/>
                  <a:cs typeface="Calibri"/>
                  <a:sym typeface="Calibri"/>
                </a:rPr>
                <a:t>PRODUCT</a:t>
              </a:r>
              <a:endParaRPr/>
            </a:p>
            <a:p>
              <a:pPr indent="0" lvl="0" marL="0" marR="0" rtl="0" algn="ctr">
                <a:lnSpc>
                  <a:spcPct val="90000"/>
                </a:lnSpc>
                <a:spcBef>
                  <a:spcPts val="910"/>
                </a:spcBef>
                <a:spcAft>
                  <a:spcPts val="0"/>
                </a:spcAft>
                <a:buNone/>
              </a:pPr>
              <a:r>
                <a:rPr lang="es-ES" sz="2600">
                  <a:solidFill>
                    <a:schemeClr val="lt1"/>
                  </a:solidFill>
                  <a:latin typeface="Calibri"/>
                  <a:ea typeface="Calibri"/>
                  <a:cs typeface="Calibri"/>
                  <a:sym typeface="Calibri"/>
                </a:rPr>
                <a:t> </a:t>
              </a:r>
              <a:r>
                <a:rPr lang="es-ES" sz="1800">
                  <a:solidFill>
                    <a:schemeClr val="lt1"/>
                  </a:solidFill>
                  <a:latin typeface="Calibri"/>
                  <a:ea typeface="Calibri"/>
                  <a:cs typeface="Calibri"/>
                  <a:sym typeface="Calibri"/>
                </a:rPr>
                <a:t>(CLEARLY DEFINE WHAT I SELL)</a:t>
              </a:r>
              <a:endParaRPr/>
            </a:p>
          </p:txBody>
        </p:sp>
        <p:sp>
          <p:nvSpPr>
            <p:cNvPr id="808" name="Google Shape;808;p70"/>
            <p:cNvSpPr/>
            <p:nvPr/>
          </p:nvSpPr>
          <p:spPr>
            <a:xfrm>
              <a:off x="3898328" y="1879"/>
              <a:ext cx="2750810" cy="1650486"/>
            </a:xfrm>
            <a:prstGeom prst="rect">
              <a:avLst/>
            </a:prstGeom>
            <a:gradFill>
              <a:gsLst>
                <a:gs pos="0">
                  <a:srgbClr val="A38B6F"/>
                </a:gs>
                <a:gs pos="80000">
                  <a:srgbClr val="D6B792"/>
                </a:gs>
                <a:gs pos="100000">
                  <a:srgbClr val="D9B891"/>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70"/>
            <p:cNvSpPr txBox="1"/>
            <p:nvPr/>
          </p:nvSpPr>
          <p:spPr>
            <a:xfrm>
              <a:off x="3898328" y="1879"/>
              <a:ext cx="2750810" cy="165048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None/>
              </a:pPr>
              <a:r>
                <a:rPr lang="es-ES" sz="2600">
                  <a:solidFill>
                    <a:schemeClr val="lt1"/>
                  </a:solidFill>
                  <a:latin typeface="Calibri"/>
                  <a:ea typeface="Calibri"/>
                  <a:cs typeface="Calibri"/>
                  <a:sym typeface="Calibri"/>
                </a:rPr>
                <a:t>PRICE</a:t>
              </a:r>
              <a:endParaRPr/>
            </a:p>
            <a:p>
              <a:pPr indent="0" lvl="0" marL="0" marR="0" rtl="0" algn="ctr">
                <a:lnSpc>
                  <a:spcPct val="90000"/>
                </a:lnSpc>
                <a:spcBef>
                  <a:spcPts val="910"/>
                </a:spcBef>
                <a:spcAft>
                  <a:spcPts val="0"/>
                </a:spcAft>
                <a:buNone/>
              </a:pPr>
              <a:r>
                <a:rPr lang="es-ES" sz="1800">
                  <a:solidFill>
                    <a:schemeClr val="lt1"/>
                  </a:solidFill>
                  <a:latin typeface="Calibri"/>
                  <a:ea typeface="Calibri"/>
                  <a:cs typeface="Calibri"/>
                  <a:sym typeface="Calibri"/>
                </a:rPr>
                <a:t>(HOW MUCH IS THE CUSTOMER WILLING TO PAY)</a:t>
              </a:r>
              <a:endParaRPr/>
            </a:p>
          </p:txBody>
        </p:sp>
        <p:sp>
          <p:nvSpPr>
            <p:cNvPr id="810" name="Google Shape;810;p70"/>
            <p:cNvSpPr/>
            <p:nvPr/>
          </p:nvSpPr>
          <p:spPr>
            <a:xfrm>
              <a:off x="872436" y="1927446"/>
              <a:ext cx="2750810" cy="1650486"/>
            </a:xfrm>
            <a:prstGeom prst="rect">
              <a:avLst/>
            </a:prstGeom>
            <a:gradFill>
              <a:gsLst>
                <a:gs pos="0">
                  <a:srgbClr val="A98577"/>
                </a:gs>
                <a:gs pos="80000">
                  <a:srgbClr val="DEAE9D"/>
                </a:gs>
                <a:gs pos="100000">
                  <a:srgbClr val="E0AE9D"/>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70"/>
            <p:cNvSpPr txBox="1"/>
            <p:nvPr/>
          </p:nvSpPr>
          <p:spPr>
            <a:xfrm>
              <a:off x="872436" y="1927446"/>
              <a:ext cx="2750810" cy="1650486"/>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None/>
              </a:pPr>
              <a:r>
                <a:rPr lang="es-ES" sz="2600">
                  <a:solidFill>
                    <a:schemeClr val="lt1"/>
                  </a:solidFill>
                  <a:latin typeface="Calibri"/>
                  <a:ea typeface="Calibri"/>
                  <a:cs typeface="Calibri"/>
                  <a:sym typeface="Calibri"/>
                </a:rPr>
                <a:t>PLACE</a:t>
              </a:r>
              <a:endParaRPr/>
            </a:p>
            <a:p>
              <a:pPr indent="0" lvl="0" marL="0" marR="0" rtl="0" algn="ctr">
                <a:lnSpc>
                  <a:spcPct val="90000"/>
                </a:lnSpc>
                <a:spcBef>
                  <a:spcPts val="910"/>
                </a:spcBef>
                <a:spcAft>
                  <a:spcPts val="0"/>
                </a:spcAft>
                <a:buNone/>
              </a:pPr>
              <a:r>
                <a:rPr lang="es-ES" sz="1800">
                  <a:solidFill>
                    <a:schemeClr val="lt1"/>
                  </a:solidFill>
                  <a:latin typeface="Calibri"/>
                  <a:ea typeface="Calibri"/>
                  <a:cs typeface="Calibri"/>
                  <a:sym typeface="Calibri"/>
                </a:rPr>
                <a:t>(LOCATION AND DISTRIBUTION)</a:t>
              </a:r>
              <a:endParaRPr/>
            </a:p>
          </p:txBody>
        </p:sp>
        <p:sp>
          <p:nvSpPr>
            <p:cNvPr id="812" name="Google Shape;812;p70"/>
            <p:cNvSpPr/>
            <p:nvPr/>
          </p:nvSpPr>
          <p:spPr>
            <a:xfrm>
              <a:off x="3898328" y="1927446"/>
              <a:ext cx="2750810" cy="1650486"/>
            </a:xfrm>
            <a:prstGeom prst="rect">
              <a:avLst/>
            </a:prstGeom>
            <a:gradFill>
              <a:gsLst>
                <a:gs pos="0">
                  <a:srgbClr val="AF8080"/>
                </a:gs>
                <a:gs pos="80000">
                  <a:srgbClr val="E6A8A8"/>
                </a:gs>
                <a:gs pos="100000">
                  <a:srgbClr val="E8A7A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70"/>
            <p:cNvSpPr txBox="1"/>
            <p:nvPr/>
          </p:nvSpPr>
          <p:spPr>
            <a:xfrm>
              <a:off x="3898328" y="1927446"/>
              <a:ext cx="2750810" cy="16504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None/>
              </a:pPr>
              <a:r>
                <a:rPr lang="es-ES" sz="2400">
                  <a:solidFill>
                    <a:schemeClr val="lt1"/>
                  </a:solidFill>
                  <a:latin typeface="Calibri"/>
                  <a:ea typeface="Calibri"/>
                  <a:cs typeface="Calibri"/>
                  <a:sym typeface="Calibri"/>
                </a:rPr>
                <a:t>PROMOTION</a:t>
              </a:r>
              <a:endParaRPr/>
            </a:p>
            <a:p>
              <a:pPr indent="0" lvl="0" marL="0" marR="0" rtl="0" algn="ctr">
                <a:lnSpc>
                  <a:spcPct val="90000"/>
                </a:lnSpc>
                <a:spcBef>
                  <a:spcPts val="840"/>
                </a:spcBef>
                <a:spcAft>
                  <a:spcPts val="0"/>
                </a:spcAft>
                <a:buNone/>
              </a:pPr>
              <a:r>
                <a:rPr lang="es-ES" sz="1800">
                  <a:solidFill>
                    <a:schemeClr val="lt1"/>
                  </a:solidFill>
                  <a:latin typeface="Calibri"/>
                  <a:ea typeface="Calibri"/>
                  <a:cs typeface="Calibri"/>
                  <a:sym typeface="Calibri"/>
                </a:rPr>
                <a:t> (HOW DO I BRING THE PRODUCT TO THE CUSTOMER)</a:t>
              </a:r>
              <a:endParaRPr/>
            </a:p>
          </p:txBody>
        </p:sp>
      </p:grpSp>
      <p:sp>
        <p:nvSpPr>
          <p:cNvPr id="814" name="Google Shape;814;p70"/>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71"/>
          <p:cNvSpPr txBox="1"/>
          <p:nvPr>
            <p:ph type="title"/>
          </p:nvPr>
        </p:nvSpPr>
        <p:spPr>
          <a:xfrm>
            <a:off x="457200" y="277813"/>
            <a:ext cx="8229600" cy="63023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PRODUCT POLICY</a:t>
            </a:r>
            <a:endParaRPr sz="2600">
              <a:solidFill>
                <a:srgbClr val="FF6600"/>
              </a:solidFill>
              <a:latin typeface="Calibri"/>
              <a:ea typeface="Calibri"/>
              <a:cs typeface="Calibri"/>
              <a:sym typeface="Calibri"/>
            </a:endParaRPr>
          </a:p>
        </p:txBody>
      </p:sp>
      <p:sp>
        <p:nvSpPr>
          <p:cNvPr id="820" name="Google Shape;820;p71"/>
          <p:cNvSpPr txBox="1"/>
          <p:nvPr>
            <p:ph idx="1" type="body"/>
          </p:nvPr>
        </p:nvSpPr>
        <p:spPr>
          <a:xfrm>
            <a:off x="827584" y="1844824"/>
            <a:ext cx="6120680" cy="1943100"/>
          </a:xfrm>
          <a:prstGeom prst="rect">
            <a:avLst/>
          </a:prstGeom>
          <a:noFill/>
          <a:ln>
            <a:noFill/>
          </a:ln>
        </p:spPr>
        <p:txBody>
          <a:bodyPr anchorCtr="0" anchor="t" bIns="45700" lIns="91425" spcFirstLastPara="1" rIns="91425" wrap="square" tIns="45700">
            <a:normAutofit/>
          </a:bodyPr>
          <a:lstStyle/>
          <a:p>
            <a:pPr indent="-457200" lvl="0" marL="639445" rtl="0" algn="l">
              <a:spcBef>
                <a:spcPts val="0"/>
              </a:spcBef>
              <a:spcAft>
                <a:spcPts val="0"/>
              </a:spcAft>
              <a:buClr>
                <a:schemeClr val="accent2"/>
              </a:buClr>
              <a:buSzPts val="2200"/>
              <a:buFont typeface="Calibri"/>
              <a:buAutoNum type="arabicPeriod"/>
            </a:pPr>
            <a:r>
              <a:rPr lang="es-ES" sz="2200">
                <a:solidFill>
                  <a:schemeClr val="accent1"/>
                </a:solidFill>
                <a:latin typeface="Arial"/>
                <a:ea typeface="Arial"/>
                <a:cs typeface="Arial"/>
                <a:sym typeface="Arial"/>
              </a:rPr>
              <a:t>Products and services offered</a:t>
            </a:r>
            <a:endParaRPr>
              <a:solidFill>
                <a:schemeClr val="accent1"/>
              </a:solidFill>
            </a:endParaRPr>
          </a:p>
          <a:p>
            <a:pPr indent="-457200" lvl="0" marL="639445" rtl="0" algn="l">
              <a:spcBef>
                <a:spcPts val="800"/>
              </a:spcBef>
              <a:spcAft>
                <a:spcPts val="0"/>
              </a:spcAft>
              <a:buClr>
                <a:schemeClr val="accent2"/>
              </a:buClr>
              <a:buSzPts val="2200"/>
              <a:buAutoNum type="arabicPeriod"/>
            </a:pPr>
            <a:r>
              <a:rPr lang="es-ES" sz="2200">
                <a:solidFill>
                  <a:schemeClr val="accent1"/>
                </a:solidFill>
                <a:latin typeface="Arial"/>
                <a:ea typeface="Arial"/>
                <a:cs typeface="Arial"/>
                <a:sym typeface="Arial"/>
              </a:rPr>
              <a:t>Quality</a:t>
            </a:r>
            <a:endParaRPr/>
          </a:p>
          <a:p>
            <a:pPr indent="-457200" lvl="0" marL="639445" rtl="0" algn="l">
              <a:spcBef>
                <a:spcPts val="800"/>
              </a:spcBef>
              <a:spcAft>
                <a:spcPts val="0"/>
              </a:spcAft>
              <a:buClr>
                <a:schemeClr val="accent2"/>
              </a:buClr>
              <a:buSzPts val="2200"/>
              <a:buAutoNum type="arabicPeriod"/>
            </a:pPr>
            <a:r>
              <a:rPr lang="es-ES" sz="2200">
                <a:solidFill>
                  <a:schemeClr val="accent1"/>
                </a:solidFill>
                <a:latin typeface="Arial"/>
                <a:ea typeface="Arial"/>
                <a:cs typeface="Arial"/>
                <a:sym typeface="Arial"/>
              </a:rPr>
              <a:t>Product range and its life cycle</a:t>
            </a:r>
            <a:endParaRPr>
              <a:solidFill>
                <a:schemeClr val="accent1"/>
              </a:solidFill>
              <a:latin typeface="Arial"/>
              <a:ea typeface="Arial"/>
              <a:cs typeface="Arial"/>
              <a:sym typeface="Arial"/>
            </a:endParaRPr>
          </a:p>
          <a:p>
            <a:pPr indent="-457200" lvl="0" marL="639445" rtl="0" algn="l">
              <a:spcBef>
                <a:spcPts val="800"/>
              </a:spcBef>
              <a:spcAft>
                <a:spcPts val="0"/>
              </a:spcAft>
              <a:buClr>
                <a:schemeClr val="accent2"/>
              </a:buClr>
              <a:buSzPts val="2200"/>
              <a:buFont typeface="Arial"/>
              <a:buAutoNum type="arabicPeriod"/>
            </a:pPr>
            <a:r>
              <a:rPr lang="es-ES" sz="2200">
                <a:solidFill>
                  <a:schemeClr val="accent1"/>
                </a:solidFill>
                <a:latin typeface="Arial"/>
                <a:ea typeface="Arial"/>
                <a:cs typeface="Arial"/>
                <a:sym typeface="Arial"/>
              </a:rPr>
              <a:t>Design and R&amp;D process</a:t>
            </a:r>
            <a:endParaRPr sz="2200">
              <a:solidFill>
                <a:schemeClr val="accent1"/>
              </a:solidFill>
              <a:latin typeface="Arial"/>
              <a:ea typeface="Arial"/>
              <a:cs typeface="Arial"/>
              <a:sym typeface="Arial"/>
            </a:endParaRPr>
          </a:p>
          <a:p>
            <a:pPr indent="-442594" lvl="0" marL="625475" rtl="0" algn="ctr">
              <a:spcBef>
                <a:spcPts val="800"/>
              </a:spcBef>
              <a:spcAft>
                <a:spcPts val="0"/>
              </a:spcAft>
              <a:buClr>
                <a:schemeClr val="accent2"/>
              </a:buClr>
              <a:buSzPts val="3300"/>
              <a:buFont typeface="Noto Sans Symbols"/>
              <a:buNone/>
            </a:pPr>
            <a:r>
              <a:t/>
            </a:r>
            <a:endParaRPr b="1" sz="2200">
              <a:solidFill>
                <a:srgbClr val="FF6600"/>
              </a:solidFill>
              <a:latin typeface="Arial"/>
              <a:ea typeface="Arial"/>
              <a:cs typeface="Arial"/>
              <a:sym typeface="Arial"/>
            </a:endParaRPr>
          </a:p>
          <a:p>
            <a:pPr indent="-442594" lvl="0" marL="625475" rtl="0" algn="ctr">
              <a:spcBef>
                <a:spcPts val="800"/>
              </a:spcBef>
              <a:spcAft>
                <a:spcPts val="0"/>
              </a:spcAft>
              <a:buClr>
                <a:schemeClr val="accent2"/>
              </a:buClr>
              <a:buSzPts val="3300"/>
              <a:buFont typeface="Noto Sans Symbols"/>
              <a:buNone/>
            </a:pPr>
            <a:r>
              <a:t/>
            </a:r>
            <a:endParaRPr sz="2200">
              <a:latin typeface="Arial"/>
              <a:ea typeface="Arial"/>
              <a:cs typeface="Arial"/>
              <a:sym typeface="Arial"/>
            </a:endParaRPr>
          </a:p>
        </p:txBody>
      </p:sp>
      <p:pic>
        <p:nvPicPr>
          <p:cNvPr descr="ias 2" id="821" name="Google Shape;821;p71"/>
          <p:cNvPicPr preferRelativeResize="0"/>
          <p:nvPr>
            <p:ph idx="2" type="body"/>
          </p:nvPr>
        </p:nvPicPr>
        <p:blipFill rotWithShape="1">
          <a:blip r:embed="rId3">
            <a:alphaModFix/>
          </a:blip>
          <a:srcRect b="0" l="0" r="0" t="0"/>
          <a:stretch/>
        </p:blipFill>
        <p:spPr>
          <a:xfrm>
            <a:off x="7236296" y="1124744"/>
            <a:ext cx="1691680" cy="3915139"/>
          </a:xfrm>
          <a:prstGeom prst="rect">
            <a:avLst/>
          </a:prstGeom>
          <a:noFill/>
          <a:ln>
            <a:noFill/>
          </a:ln>
        </p:spPr>
      </p:pic>
      <p:sp>
        <p:nvSpPr>
          <p:cNvPr id="822" name="Google Shape;822;p71"/>
          <p:cNvSpPr/>
          <p:nvPr>
            <p:ph idx="12" type="sldNum"/>
          </p:nvPr>
        </p:nvSpPr>
        <p:spPr>
          <a:xfrm>
            <a:off x="8401037" y="6170822"/>
            <a:ext cx="650197" cy="481769"/>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72"/>
          <p:cNvSpPr/>
          <p:nvPr/>
        </p:nvSpPr>
        <p:spPr>
          <a:xfrm>
            <a:off x="457200" y="274638"/>
            <a:ext cx="8229600" cy="63341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PRODUCTS AND SERVICES</a:t>
            </a:r>
            <a:endParaRPr/>
          </a:p>
        </p:txBody>
      </p:sp>
      <p:sp>
        <p:nvSpPr>
          <p:cNvPr id="828" name="Google Shape;828;p72"/>
          <p:cNvSpPr txBox="1"/>
          <p:nvPr/>
        </p:nvSpPr>
        <p:spPr>
          <a:xfrm>
            <a:off x="405702" y="1291353"/>
            <a:ext cx="8332596" cy="3430170"/>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365125" lvl="0" marL="365125" marR="0" rtl="0" algn="l">
              <a:spcBef>
                <a:spcPts val="0"/>
              </a:spcBef>
              <a:spcAft>
                <a:spcPts val="0"/>
              </a:spcAft>
              <a:buNone/>
            </a:pPr>
            <a:r>
              <a:rPr b="1" lang="es-ES" sz="2000">
                <a:solidFill>
                  <a:schemeClr val="lt1"/>
                </a:solidFill>
                <a:latin typeface="Calibri"/>
                <a:ea typeface="Calibri"/>
                <a:cs typeface="Calibri"/>
                <a:sym typeface="Calibri"/>
              </a:rPr>
              <a:t>In order to determine the suitability </a:t>
            </a:r>
            <a:r>
              <a:rPr lang="es-ES" sz="2000">
                <a:solidFill>
                  <a:schemeClr val="dk1"/>
                </a:solidFill>
                <a:latin typeface="Calibri"/>
                <a:ea typeface="Calibri"/>
                <a:cs typeface="Calibri"/>
                <a:sym typeface="Calibri"/>
              </a:rPr>
              <a:t>of the goods and services, it is necessary to: </a:t>
            </a:r>
            <a:endParaRPr sz="2000">
              <a:solidFill>
                <a:srgbClr val="000204"/>
              </a:solidFill>
              <a:latin typeface="Calibri"/>
              <a:ea typeface="Calibri"/>
              <a:cs typeface="Calibri"/>
              <a:sym typeface="Calibri"/>
            </a:endParaRPr>
          </a:p>
          <a:p>
            <a:pPr indent="-365125" lvl="0" marL="365125" marR="0" rtl="0" algn="l">
              <a:lnSpc>
                <a:spcPct val="150000"/>
              </a:lnSpc>
              <a:spcBef>
                <a:spcPts val="0"/>
              </a:spcBef>
              <a:spcAft>
                <a:spcPts val="0"/>
              </a:spcAft>
              <a:buClr>
                <a:srgbClr val="000204"/>
              </a:buClr>
              <a:buSzPts val="2000"/>
              <a:buFont typeface="Noto Sans Symbols"/>
              <a:buChar char="⮚"/>
            </a:pPr>
            <a:r>
              <a:rPr lang="es-ES" sz="2000">
                <a:solidFill>
                  <a:srgbClr val="000204"/>
                </a:solidFill>
                <a:latin typeface="Calibri"/>
                <a:ea typeface="Calibri"/>
                <a:cs typeface="Calibri"/>
                <a:sym typeface="Calibri"/>
              </a:rPr>
              <a:t> Define the need for the market and how it is satisfied.</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Presenting the good or service to be produced or sold</a:t>
            </a:r>
            <a:endParaRPr sz="2000">
              <a:solidFill>
                <a:srgbClr val="000204"/>
              </a:solidFill>
              <a:latin typeface="Calibri"/>
              <a:ea typeface="Calibri"/>
              <a:cs typeface="Calibri"/>
              <a:sym typeface="Calibri"/>
            </a:endParaRPr>
          </a:p>
          <a:p>
            <a:pPr indent="-365125" lvl="0" marL="365125" marR="0" rtl="0" algn="l">
              <a:lnSpc>
                <a:spcPct val="150000"/>
              </a:lnSpc>
              <a:spcBef>
                <a:spcPts val="0"/>
              </a:spcBef>
              <a:spcAft>
                <a:spcPts val="0"/>
              </a:spcAft>
              <a:buClr>
                <a:srgbClr val="000204"/>
              </a:buClr>
              <a:buSzPts val="2000"/>
              <a:buFont typeface="Noto Sans Symbols"/>
              <a:buChar char="⮚"/>
            </a:pPr>
            <a:r>
              <a:rPr lang="es-ES" sz="2000">
                <a:solidFill>
                  <a:srgbClr val="000204"/>
                </a:solidFill>
                <a:latin typeface="Calibri"/>
                <a:ea typeface="Calibri"/>
                <a:cs typeface="Calibri"/>
                <a:sym typeface="Calibri"/>
              </a:rPr>
              <a:t>Highlighting the innovative aspects of good or service </a:t>
            </a:r>
            <a:endParaRPr/>
          </a:p>
          <a:p>
            <a:pPr indent="-365125" lvl="0" marL="365125" marR="0" rtl="0" algn="l">
              <a:lnSpc>
                <a:spcPct val="150000"/>
              </a:lnSpc>
              <a:spcBef>
                <a:spcPts val="0"/>
              </a:spcBef>
              <a:spcAft>
                <a:spcPts val="0"/>
              </a:spcAft>
              <a:buClr>
                <a:srgbClr val="000204"/>
              </a:buClr>
              <a:buSzPts val="2000"/>
              <a:buFont typeface="Noto Sans Symbols"/>
              <a:buChar char="⮚"/>
            </a:pPr>
            <a:r>
              <a:rPr lang="es-ES" sz="2000">
                <a:solidFill>
                  <a:srgbClr val="000204"/>
                </a:solidFill>
                <a:latin typeface="Calibri"/>
                <a:ea typeface="Calibri"/>
                <a:cs typeface="Calibri"/>
                <a:sym typeface="Calibri"/>
              </a:rPr>
              <a:t>Highlighting the fundamental factors of differentiation</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Indicate the actions to be carried out for the protection of ideas  (patents…)</a:t>
            </a:r>
            <a:endParaRPr sz="2000">
              <a:solidFill>
                <a:srgbClr val="000204"/>
              </a:solidFill>
              <a:latin typeface="Calibri"/>
              <a:ea typeface="Calibri"/>
              <a:cs typeface="Calibri"/>
              <a:sym typeface="Calibri"/>
            </a:endParaRPr>
          </a:p>
        </p:txBody>
      </p:sp>
      <p:sp>
        <p:nvSpPr>
          <p:cNvPr id="829" name="Google Shape;829;p72"/>
          <p:cNvSpPr/>
          <p:nvPr>
            <p:ph idx="12" type="sldNum"/>
          </p:nvPr>
        </p:nvSpPr>
        <p:spPr>
          <a:xfrm>
            <a:off x="8322365" y="6170822"/>
            <a:ext cx="675861" cy="481769"/>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73"/>
          <p:cNvSpPr/>
          <p:nvPr/>
        </p:nvSpPr>
        <p:spPr>
          <a:xfrm>
            <a:off x="457200" y="274638"/>
            <a:ext cx="8229600" cy="633412"/>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PRODUCTS AND SERVICES</a:t>
            </a:r>
            <a:endParaRPr/>
          </a:p>
        </p:txBody>
      </p:sp>
      <p:sp>
        <p:nvSpPr>
          <p:cNvPr id="835" name="Google Shape;835;p73"/>
          <p:cNvSpPr txBox="1"/>
          <p:nvPr/>
        </p:nvSpPr>
        <p:spPr>
          <a:xfrm>
            <a:off x="110500" y="1273177"/>
            <a:ext cx="1616699" cy="338554"/>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Calibri"/>
                <a:ea typeface="Calibri"/>
                <a:cs typeface="Calibri"/>
                <a:sym typeface="Calibri"/>
              </a:rPr>
              <a:t>PRODUCT</a:t>
            </a:r>
            <a:endParaRPr sz="1600">
              <a:solidFill>
                <a:schemeClr val="dk1"/>
              </a:solidFill>
              <a:latin typeface="Calibri"/>
              <a:ea typeface="Calibri"/>
              <a:cs typeface="Calibri"/>
              <a:sym typeface="Calibri"/>
            </a:endParaRPr>
          </a:p>
        </p:txBody>
      </p:sp>
      <p:sp>
        <p:nvSpPr>
          <p:cNvPr id="836" name="Google Shape;836;p73"/>
          <p:cNvSpPr/>
          <p:nvPr/>
        </p:nvSpPr>
        <p:spPr>
          <a:xfrm>
            <a:off x="1835150" y="1346202"/>
            <a:ext cx="571500" cy="228600"/>
          </a:xfrm>
          <a:prstGeom prst="rightArrow">
            <a:avLst>
              <a:gd fmla="val 50000" name="adj1"/>
              <a:gd fmla="val 62500" name="adj2"/>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7" name="Google Shape;837;p73"/>
          <p:cNvSpPr txBox="1"/>
          <p:nvPr/>
        </p:nvSpPr>
        <p:spPr>
          <a:xfrm>
            <a:off x="2484438" y="1130302"/>
            <a:ext cx="1727200" cy="576262"/>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What needs does the product fulfill?</a:t>
            </a:r>
            <a:endParaRPr sz="1200">
              <a:solidFill>
                <a:schemeClr val="dk1"/>
              </a:solidFill>
              <a:latin typeface="Calibri"/>
              <a:ea typeface="Calibri"/>
              <a:cs typeface="Calibri"/>
              <a:sym typeface="Calibri"/>
            </a:endParaRPr>
          </a:p>
        </p:txBody>
      </p:sp>
      <p:sp>
        <p:nvSpPr>
          <p:cNvPr id="838" name="Google Shape;838;p73"/>
          <p:cNvSpPr/>
          <p:nvPr/>
        </p:nvSpPr>
        <p:spPr>
          <a:xfrm>
            <a:off x="4284663" y="1346202"/>
            <a:ext cx="571500" cy="228600"/>
          </a:xfrm>
          <a:prstGeom prst="rightArrow">
            <a:avLst>
              <a:gd fmla="val 50000" name="adj1"/>
              <a:gd fmla="val 62500" name="adj2"/>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39" name="Google Shape;839;p73"/>
          <p:cNvSpPr txBox="1"/>
          <p:nvPr/>
        </p:nvSpPr>
        <p:spPr>
          <a:xfrm>
            <a:off x="5003800" y="985839"/>
            <a:ext cx="1871663" cy="86360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Identify the main attributes of the product</a:t>
            </a:r>
            <a:endParaRPr sz="1200">
              <a:solidFill>
                <a:schemeClr val="dk1"/>
              </a:solidFill>
              <a:latin typeface="Calibri"/>
              <a:ea typeface="Calibri"/>
              <a:cs typeface="Calibri"/>
              <a:sym typeface="Calibri"/>
            </a:endParaRPr>
          </a:p>
        </p:txBody>
      </p:sp>
      <p:sp>
        <p:nvSpPr>
          <p:cNvPr id="840" name="Google Shape;840;p73"/>
          <p:cNvSpPr txBox="1"/>
          <p:nvPr/>
        </p:nvSpPr>
        <p:spPr>
          <a:xfrm>
            <a:off x="110501" y="3990558"/>
            <a:ext cx="1727200" cy="338554"/>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s-ES" sz="1600">
                <a:solidFill>
                  <a:schemeClr val="dk1"/>
                </a:solidFill>
                <a:latin typeface="Calibri"/>
                <a:ea typeface="Calibri"/>
                <a:cs typeface="Calibri"/>
                <a:sym typeface="Calibri"/>
              </a:rPr>
              <a:t>CUSTOMERS</a:t>
            </a:r>
            <a:endParaRPr sz="1600">
              <a:solidFill>
                <a:schemeClr val="dk1"/>
              </a:solidFill>
              <a:latin typeface="Calibri"/>
              <a:ea typeface="Calibri"/>
              <a:cs typeface="Calibri"/>
              <a:sym typeface="Calibri"/>
            </a:endParaRPr>
          </a:p>
        </p:txBody>
      </p:sp>
      <p:sp>
        <p:nvSpPr>
          <p:cNvPr id="841" name="Google Shape;841;p73"/>
          <p:cNvSpPr/>
          <p:nvPr/>
        </p:nvSpPr>
        <p:spPr>
          <a:xfrm>
            <a:off x="4432300" y="4430511"/>
            <a:ext cx="417197" cy="228600"/>
          </a:xfrm>
          <a:prstGeom prst="rightArrow">
            <a:avLst>
              <a:gd fmla="val 50000" name="adj1"/>
              <a:gd fmla="val 62500" name="adj2"/>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2" name="Google Shape;842;p73"/>
          <p:cNvSpPr txBox="1"/>
          <p:nvPr/>
        </p:nvSpPr>
        <p:spPr>
          <a:xfrm>
            <a:off x="2627312" y="3268562"/>
            <a:ext cx="1727200" cy="576263"/>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What criteria do they follow to choose?</a:t>
            </a:r>
            <a:endParaRPr sz="1200">
              <a:solidFill>
                <a:schemeClr val="dk1"/>
              </a:solidFill>
              <a:latin typeface="Calibri"/>
              <a:ea typeface="Calibri"/>
              <a:cs typeface="Calibri"/>
              <a:sym typeface="Calibri"/>
            </a:endParaRPr>
          </a:p>
        </p:txBody>
      </p:sp>
      <p:sp>
        <p:nvSpPr>
          <p:cNvPr id="843" name="Google Shape;843;p73"/>
          <p:cNvSpPr txBox="1"/>
          <p:nvPr/>
        </p:nvSpPr>
        <p:spPr>
          <a:xfrm>
            <a:off x="5003800" y="2044600"/>
            <a:ext cx="1871662" cy="122237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Identify customer preference patterns related to individual attributes and combination of attributes</a:t>
            </a:r>
            <a:endParaRPr sz="1200">
              <a:solidFill>
                <a:schemeClr val="dk1"/>
              </a:solidFill>
              <a:latin typeface="Calibri"/>
              <a:ea typeface="Calibri"/>
              <a:cs typeface="Calibri"/>
              <a:sym typeface="Calibri"/>
            </a:endParaRPr>
          </a:p>
        </p:txBody>
      </p:sp>
      <p:sp>
        <p:nvSpPr>
          <p:cNvPr id="844" name="Google Shape;844;p73"/>
          <p:cNvSpPr/>
          <p:nvPr/>
        </p:nvSpPr>
        <p:spPr>
          <a:xfrm flipH="1" rot="5400000">
            <a:off x="1923256" y="3396356"/>
            <a:ext cx="598488" cy="342900"/>
          </a:xfrm>
          <a:custGeom>
            <a:rect b="b" l="l" r="r" t="t"/>
            <a:pathLst>
              <a:path extrusionOk="0" h="21600" w="21600">
                <a:moveTo>
                  <a:pt x="16635" y="0"/>
                </a:moveTo>
                <a:lnTo>
                  <a:pt x="11669" y="7200"/>
                </a:lnTo>
                <a:lnTo>
                  <a:pt x="14755" y="7200"/>
                </a:lnTo>
                <a:lnTo>
                  <a:pt x="14755" y="17214"/>
                </a:lnTo>
                <a:lnTo>
                  <a:pt x="0" y="17214"/>
                </a:lnTo>
                <a:lnTo>
                  <a:pt x="0" y="21600"/>
                </a:lnTo>
                <a:lnTo>
                  <a:pt x="18514" y="21600"/>
                </a:lnTo>
                <a:lnTo>
                  <a:pt x="18514" y="7200"/>
                </a:lnTo>
                <a:lnTo>
                  <a:pt x="21600" y="7200"/>
                </a:lnTo>
                <a:lnTo>
                  <a:pt x="16635" y="0"/>
                </a:lnTo>
                <a:close/>
              </a:path>
            </a:pathLst>
          </a:cu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5" name="Google Shape;845;p73"/>
          <p:cNvSpPr/>
          <p:nvPr/>
        </p:nvSpPr>
        <p:spPr>
          <a:xfrm flipH="1" rot="5400000">
            <a:off x="4444206" y="2820094"/>
            <a:ext cx="598487" cy="342900"/>
          </a:xfrm>
          <a:custGeom>
            <a:rect b="b" l="l" r="r" t="t"/>
            <a:pathLst>
              <a:path extrusionOk="0" h="21600" w="21600">
                <a:moveTo>
                  <a:pt x="16635" y="0"/>
                </a:moveTo>
                <a:lnTo>
                  <a:pt x="11669" y="7200"/>
                </a:lnTo>
                <a:lnTo>
                  <a:pt x="14755" y="7200"/>
                </a:lnTo>
                <a:lnTo>
                  <a:pt x="14755" y="17214"/>
                </a:lnTo>
                <a:lnTo>
                  <a:pt x="0" y="17214"/>
                </a:lnTo>
                <a:lnTo>
                  <a:pt x="0" y="21600"/>
                </a:lnTo>
                <a:lnTo>
                  <a:pt x="18514" y="21600"/>
                </a:lnTo>
                <a:lnTo>
                  <a:pt x="18514" y="7200"/>
                </a:lnTo>
                <a:lnTo>
                  <a:pt x="21600" y="7200"/>
                </a:lnTo>
                <a:lnTo>
                  <a:pt x="16635" y="0"/>
                </a:lnTo>
                <a:close/>
              </a:path>
            </a:pathLst>
          </a:cu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6" name="Google Shape;846;p73"/>
          <p:cNvSpPr/>
          <p:nvPr/>
        </p:nvSpPr>
        <p:spPr>
          <a:xfrm rot="5400000">
            <a:off x="1887537" y="4505325"/>
            <a:ext cx="581025" cy="228600"/>
          </a:xfrm>
          <a:custGeom>
            <a:rect b="b" l="l" r="r" t="t"/>
            <a:pathLst>
              <a:path extrusionOk="0" h="21600" w="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7" name="Google Shape;847;p73"/>
          <p:cNvSpPr/>
          <p:nvPr/>
        </p:nvSpPr>
        <p:spPr>
          <a:xfrm rot="5400000">
            <a:off x="4444684" y="3697188"/>
            <a:ext cx="581025" cy="228600"/>
          </a:xfrm>
          <a:custGeom>
            <a:rect b="b" l="l" r="r" t="t"/>
            <a:pathLst>
              <a:path extrusionOk="0" h="21600" w="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48" name="Google Shape;848;p73"/>
          <p:cNvSpPr txBox="1"/>
          <p:nvPr/>
        </p:nvSpPr>
        <p:spPr>
          <a:xfrm>
            <a:off x="4981260" y="3449537"/>
            <a:ext cx="1871662" cy="64770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Identify the award that attributes can demand</a:t>
            </a:r>
            <a:endParaRPr sz="1200">
              <a:solidFill>
                <a:schemeClr val="dk1"/>
              </a:solidFill>
              <a:latin typeface="Calibri"/>
              <a:ea typeface="Calibri"/>
              <a:cs typeface="Calibri"/>
              <a:sym typeface="Calibri"/>
            </a:endParaRPr>
          </a:p>
        </p:txBody>
      </p:sp>
      <p:sp>
        <p:nvSpPr>
          <p:cNvPr id="849" name="Google Shape;849;p73"/>
          <p:cNvSpPr txBox="1"/>
          <p:nvPr/>
        </p:nvSpPr>
        <p:spPr>
          <a:xfrm>
            <a:off x="2627312" y="4058370"/>
            <a:ext cx="1727200" cy="93662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What are the influences and motivations that determine their behavior?</a:t>
            </a:r>
            <a:endParaRPr sz="1200">
              <a:solidFill>
                <a:schemeClr val="dk1"/>
              </a:solidFill>
              <a:latin typeface="Calibri"/>
              <a:ea typeface="Calibri"/>
              <a:cs typeface="Calibri"/>
              <a:sym typeface="Calibri"/>
            </a:endParaRPr>
          </a:p>
        </p:txBody>
      </p:sp>
      <p:sp>
        <p:nvSpPr>
          <p:cNvPr id="850" name="Google Shape;850;p73"/>
          <p:cNvSpPr txBox="1"/>
          <p:nvPr/>
        </p:nvSpPr>
        <p:spPr>
          <a:xfrm>
            <a:off x="5003801" y="4173063"/>
            <a:ext cx="1871662" cy="972096"/>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Identify demographic, psychological, and socioeconomic factors that can explain behavior</a:t>
            </a:r>
            <a:endParaRPr sz="1200">
              <a:solidFill>
                <a:schemeClr val="dk1"/>
              </a:solidFill>
              <a:latin typeface="Calibri"/>
              <a:ea typeface="Calibri"/>
              <a:cs typeface="Calibri"/>
              <a:sym typeface="Calibri"/>
            </a:endParaRPr>
          </a:p>
        </p:txBody>
      </p:sp>
      <p:sp>
        <p:nvSpPr>
          <p:cNvPr id="851" name="Google Shape;851;p73"/>
          <p:cNvSpPr txBox="1"/>
          <p:nvPr/>
        </p:nvSpPr>
        <p:spPr>
          <a:xfrm>
            <a:off x="7092950" y="985839"/>
            <a:ext cx="1931780" cy="4159320"/>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s-ES" sz="1200">
                <a:solidFill>
                  <a:schemeClr val="dk1"/>
                </a:solidFill>
                <a:latin typeface="Calibri"/>
                <a:ea typeface="Calibri"/>
                <a:cs typeface="Calibri"/>
                <a:sym typeface="Calibri"/>
              </a:rPr>
              <a:t>Formulation of a differentiation strategy:</a:t>
            </a:r>
            <a:endParaRPr/>
          </a:p>
          <a:p>
            <a:pPr indent="-171450" lvl="0" marL="171450" marR="0" rtl="0" algn="l">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select product positioning relative to selected attributes</a:t>
            </a:r>
            <a:br>
              <a:rPr lang="es-ES" sz="1200">
                <a:solidFill>
                  <a:schemeClr val="dk1"/>
                </a:solidFill>
                <a:latin typeface="Calibri"/>
                <a:ea typeface="Calibri"/>
                <a:cs typeface="Calibri"/>
                <a:sym typeface="Calibri"/>
              </a:rPr>
            </a:br>
            <a:r>
              <a:rPr lang="es-ES" sz="1200">
                <a:solidFill>
                  <a:schemeClr val="dk1"/>
                </a:solidFill>
                <a:latin typeface="Calibri"/>
                <a:ea typeface="Calibri"/>
                <a:cs typeface="Calibri"/>
                <a:sym typeface="Calibri"/>
              </a:rPr>
              <a:t>select a group of customers</a:t>
            </a:r>
            <a:br>
              <a:rPr lang="es-ES" sz="1200">
                <a:solidFill>
                  <a:schemeClr val="dk1"/>
                </a:solidFill>
                <a:latin typeface="Calibri"/>
                <a:ea typeface="Calibri"/>
                <a:cs typeface="Calibri"/>
                <a:sym typeface="Calibri"/>
              </a:rPr>
            </a:br>
            <a:r>
              <a:rPr lang="es-ES" sz="1200">
                <a:solidFill>
                  <a:schemeClr val="dk1"/>
                </a:solidFill>
                <a:latin typeface="Calibri"/>
                <a:ea typeface="Calibri"/>
                <a:cs typeface="Calibri"/>
                <a:sym typeface="Calibri"/>
              </a:rPr>
              <a:t>ensure compatibility between product attributes and group preferences solved</a:t>
            </a:r>
            <a:br>
              <a:rPr lang="es-ES" sz="1200">
                <a:solidFill>
                  <a:schemeClr val="dk1"/>
                </a:solidFill>
                <a:latin typeface="Calibri"/>
                <a:ea typeface="Calibri"/>
                <a:cs typeface="Calibri"/>
                <a:sym typeface="Calibri"/>
              </a:rPr>
            </a:br>
            <a:r>
              <a:rPr lang="es-ES" sz="1200">
                <a:solidFill>
                  <a:schemeClr val="dk1"/>
                </a:solidFill>
                <a:latin typeface="Calibri"/>
                <a:ea typeface="Calibri"/>
                <a:cs typeface="Calibri"/>
                <a:sym typeface="Calibri"/>
              </a:rPr>
              <a:t>Assess the potential benefit considering the expected returns of the implementation of the differentiation strategy and the cost of such differentiation.</a:t>
            </a:r>
            <a:endParaRPr sz="1200">
              <a:solidFill>
                <a:schemeClr val="dk1"/>
              </a:solidFill>
              <a:latin typeface="Calibri"/>
              <a:ea typeface="Calibri"/>
              <a:cs typeface="Calibri"/>
              <a:sym typeface="Calibri"/>
            </a:endParaRPr>
          </a:p>
        </p:txBody>
      </p:sp>
      <p:sp>
        <p:nvSpPr>
          <p:cNvPr id="852" name="Google Shape;852;p73"/>
          <p:cNvSpPr/>
          <p:nvPr>
            <p:ph idx="12" type="sldNum"/>
          </p:nvPr>
        </p:nvSpPr>
        <p:spPr>
          <a:xfrm>
            <a:off x="8322365" y="6170822"/>
            <a:ext cx="675861" cy="481769"/>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74"/>
          <p:cNvSpPr/>
          <p:nvPr/>
        </p:nvSpPr>
        <p:spPr>
          <a:xfrm>
            <a:off x="179388" y="277813"/>
            <a:ext cx="8964612" cy="63023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QUALITY IN PRODUCTS AND SERVICES</a:t>
            </a:r>
            <a:endParaRPr sz="2600" cap="none">
              <a:solidFill>
                <a:srgbClr val="FF6600"/>
              </a:solidFill>
              <a:latin typeface="Calibri"/>
              <a:ea typeface="Calibri"/>
              <a:cs typeface="Calibri"/>
              <a:sym typeface="Calibri"/>
            </a:endParaRPr>
          </a:p>
        </p:txBody>
      </p:sp>
      <p:sp>
        <p:nvSpPr>
          <p:cNvPr id="858" name="Google Shape;858;p74"/>
          <p:cNvSpPr/>
          <p:nvPr/>
        </p:nvSpPr>
        <p:spPr>
          <a:xfrm>
            <a:off x="108053" y="1095646"/>
            <a:ext cx="8893175" cy="3847207"/>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533400" lvl="0" marL="533400" marR="0" rtl="0" algn="l">
              <a:spcBef>
                <a:spcPts val="0"/>
              </a:spcBef>
              <a:spcAft>
                <a:spcPts val="0"/>
              </a:spcAft>
              <a:buNone/>
            </a:pPr>
            <a:r>
              <a:rPr b="1" lang="es-ES" sz="2000">
                <a:solidFill>
                  <a:schemeClr val="lt1"/>
                </a:solidFill>
                <a:latin typeface="Calibri"/>
                <a:ea typeface="Calibri"/>
                <a:cs typeface="Calibri"/>
                <a:sym typeface="Calibri"/>
              </a:rPr>
              <a:t>It is one of the critical factors of success for any company</a:t>
            </a:r>
            <a:r>
              <a:rPr lang="es-ES" sz="2000">
                <a:solidFill>
                  <a:schemeClr val="lt1"/>
                </a:solidFill>
                <a:latin typeface="Calibri"/>
                <a:ea typeface="Calibri"/>
                <a:cs typeface="Calibri"/>
                <a:sym typeface="Calibri"/>
              </a:rPr>
              <a:t>. Definitions:</a:t>
            </a:r>
            <a:endParaRPr/>
          </a:p>
          <a:p>
            <a:pPr indent="-533400" lvl="0" marL="533400" marR="0" rtl="0" algn="l">
              <a:spcBef>
                <a:spcPts val="0"/>
              </a:spcBef>
              <a:spcAft>
                <a:spcPts val="0"/>
              </a:spcAft>
              <a:buNone/>
            </a:pPr>
            <a:r>
              <a:t/>
            </a:r>
            <a:endParaRPr sz="2000">
              <a:solidFill>
                <a:schemeClr val="lt1"/>
              </a:solidFill>
              <a:latin typeface="Calibri"/>
              <a:ea typeface="Calibri"/>
              <a:cs typeface="Calibri"/>
              <a:sym typeface="Calibri"/>
            </a:endParaRPr>
          </a:p>
          <a:p>
            <a:pPr indent="-268288" lvl="0" marL="533400" marR="0" rtl="0" algn="l">
              <a:spcBef>
                <a:spcPts val="0"/>
              </a:spcBef>
              <a:spcAft>
                <a:spcPts val="0"/>
              </a:spcAft>
              <a:buClr>
                <a:srgbClr val="000204"/>
              </a:buClr>
              <a:buSzPts val="1800"/>
              <a:buFont typeface="Calibri"/>
              <a:buChar char="•"/>
            </a:pPr>
            <a:r>
              <a:rPr lang="es-ES" sz="1800">
                <a:solidFill>
                  <a:srgbClr val="000204"/>
                </a:solidFill>
                <a:latin typeface="Calibri"/>
                <a:ea typeface="Calibri"/>
                <a:cs typeface="Calibri"/>
                <a:sym typeface="Calibri"/>
              </a:rPr>
              <a:t>Compliance with specifications or compliance with requirements (Crosby).</a:t>
            </a:r>
            <a:br>
              <a:rPr lang="es-ES" sz="1800">
                <a:solidFill>
                  <a:srgbClr val="000204"/>
                </a:solidFill>
                <a:latin typeface="Calibri"/>
                <a:ea typeface="Calibri"/>
                <a:cs typeface="Calibri"/>
                <a:sym typeface="Calibri"/>
              </a:rPr>
            </a:br>
            <a:r>
              <a:rPr lang="es-ES" sz="1800">
                <a:solidFill>
                  <a:srgbClr val="000204"/>
                </a:solidFill>
                <a:latin typeface="Calibri"/>
                <a:ea typeface="Calibri"/>
                <a:cs typeface="Calibri"/>
                <a:sym typeface="Calibri"/>
              </a:rPr>
              <a:t>A noticeable degree of uniformity and reliability at low cost and appropriate to customer needs (Deming).</a:t>
            </a:r>
            <a:br>
              <a:rPr lang="es-ES" sz="1800">
                <a:solidFill>
                  <a:srgbClr val="000204"/>
                </a:solidFill>
                <a:latin typeface="Calibri"/>
                <a:ea typeface="Calibri"/>
                <a:cs typeface="Calibri"/>
                <a:sym typeface="Calibri"/>
              </a:rPr>
            </a:br>
            <a:r>
              <a:rPr lang="es-ES" sz="1800">
                <a:solidFill>
                  <a:srgbClr val="000204"/>
                </a:solidFill>
                <a:latin typeface="Calibri"/>
                <a:ea typeface="Calibri"/>
                <a:cs typeface="Calibri"/>
                <a:sym typeface="Calibri"/>
              </a:rPr>
              <a:t>Continuous improvement (Kaizen).</a:t>
            </a:r>
            <a:br>
              <a:rPr lang="es-ES" sz="1800">
                <a:solidFill>
                  <a:srgbClr val="000204"/>
                </a:solidFill>
                <a:latin typeface="Calibri"/>
                <a:ea typeface="Calibri"/>
                <a:cs typeface="Calibri"/>
                <a:sym typeface="Calibri"/>
              </a:rPr>
            </a:br>
            <a:r>
              <a:rPr lang="es-ES" sz="1800">
                <a:solidFill>
                  <a:srgbClr val="000204"/>
                </a:solidFill>
                <a:latin typeface="Calibri"/>
                <a:ea typeface="Calibri"/>
                <a:cs typeface="Calibri"/>
                <a:sym typeface="Calibri"/>
              </a:rPr>
              <a:t>Suitability or fitness for use (Juran).</a:t>
            </a:r>
            <a:br>
              <a:rPr lang="es-ES" sz="1800">
                <a:solidFill>
                  <a:srgbClr val="000204"/>
                </a:solidFill>
                <a:latin typeface="Calibri"/>
                <a:ea typeface="Calibri"/>
                <a:cs typeface="Calibri"/>
                <a:sym typeface="Calibri"/>
              </a:rPr>
            </a:br>
            <a:r>
              <a:rPr lang="es-ES" sz="1800">
                <a:solidFill>
                  <a:srgbClr val="000204"/>
                </a:solidFill>
                <a:latin typeface="Calibri"/>
                <a:ea typeface="Calibri"/>
                <a:cs typeface="Calibri"/>
                <a:sym typeface="Calibri"/>
              </a:rPr>
              <a:t>Set of planned and systematic actions needed to provide adjusted confidence that a product or service will meet established quality requirements (ISO). ISO guarantees to find what is expected in the "same way".</a:t>
            </a:r>
            <a:endParaRPr sz="1800">
              <a:solidFill>
                <a:srgbClr val="000204"/>
              </a:solidFill>
              <a:latin typeface="Calibri"/>
              <a:ea typeface="Calibri"/>
              <a:cs typeface="Calibri"/>
              <a:sym typeface="Calibri"/>
            </a:endParaRPr>
          </a:p>
          <a:p>
            <a:pPr indent="-533400" lvl="0" marL="533400" marR="0" rtl="0" algn="l">
              <a:spcBef>
                <a:spcPts val="0"/>
              </a:spcBef>
              <a:spcAft>
                <a:spcPts val="0"/>
              </a:spcAft>
              <a:buNone/>
            </a:pPr>
            <a:r>
              <a:t/>
            </a:r>
            <a:endParaRPr sz="2000">
              <a:solidFill>
                <a:srgbClr val="000204"/>
              </a:solidFill>
              <a:latin typeface="Calibri"/>
              <a:ea typeface="Calibri"/>
              <a:cs typeface="Calibri"/>
              <a:sym typeface="Calibri"/>
            </a:endParaRPr>
          </a:p>
          <a:p>
            <a:pPr indent="-533400" lvl="0" marL="533400" marR="0" rtl="0" algn="l">
              <a:spcBef>
                <a:spcPts val="0"/>
              </a:spcBef>
              <a:spcAft>
                <a:spcPts val="0"/>
              </a:spcAft>
              <a:buNone/>
            </a:pPr>
            <a:r>
              <a:rPr lang="es-ES" sz="2000">
                <a:solidFill>
                  <a:srgbClr val="000204"/>
                </a:solidFill>
                <a:latin typeface="Calibri"/>
                <a:ea typeface="Calibri"/>
                <a:cs typeface="Calibri"/>
                <a:sym typeface="Calibri"/>
              </a:rPr>
              <a:t>As a common factor,</a:t>
            </a:r>
            <a:endParaRPr/>
          </a:p>
          <a:p>
            <a:pPr indent="-533400" lvl="0" marL="533400" marR="0" rtl="0" algn="l">
              <a:spcBef>
                <a:spcPts val="0"/>
              </a:spcBef>
              <a:spcAft>
                <a:spcPts val="0"/>
              </a:spcAft>
              <a:buNone/>
            </a:pPr>
            <a:r>
              <a:rPr lang="es-ES" sz="2000">
                <a:solidFill>
                  <a:srgbClr val="000204"/>
                </a:solidFill>
                <a:latin typeface="Calibri"/>
                <a:ea typeface="Calibri"/>
                <a:cs typeface="Calibri"/>
                <a:sym typeface="Calibri"/>
              </a:rPr>
              <a:t>quality should be understood as </a:t>
            </a:r>
            <a:r>
              <a:rPr b="1" lang="es-ES" sz="2000">
                <a:solidFill>
                  <a:schemeClr val="lt1"/>
                </a:solidFill>
                <a:latin typeface="Calibri"/>
                <a:ea typeface="Calibri"/>
                <a:cs typeface="Calibri"/>
                <a:sym typeface="Calibri"/>
              </a:rPr>
              <a:t>QUALITY PERCEIVED by the customer</a:t>
            </a:r>
            <a:endParaRPr b="1" sz="2000">
              <a:solidFill>
                <a:schemeClr val="lt1"/>
              </a:solidFill>
              <a:latin typeface="Calibri"/>
              <a:ea typeface="Calibri"/>
              <a:cs typeface="Calibri"/>
              <a:sym typeface="Calibri"/>
            </a:endParaRPr>
          </a:p>
        </p:txBody>
      </p:sp>
      <p:sp>
        <p:nvSpPr>
          <p:cNvPr id="859" name="Google Shape;859;p74"/>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75"/>
          <p:cNvSpPr/>
          <p:nvPr/>
        </p:nvSpPr>
        <p:spPr>
          <a:xfrm>
            <a:off x="468313" y="277813"/>
            <a:ext cx="8244680" cy="63023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600" cap="none">
                <a:solidFill>
                  <a:srgbClr val="FF6600"/>
                </a:solidFill>
                <a:latin typeface="Calibri"/>
                <a:ea typeface="Calibri"/>
                <a:cs typeface="Calibri"/>
                <a:sym typeface="Calibri"/>
              </a:rPr>
              <a:t>QUALITY </a:t>
            </a:r>
            <a:endParaRPr sz="2600" cap="none">
              <a:solidFill>
                <a:srgbClr val="FF6600"/>
              </a:solidFill>
              <a:latin typeface="Calibri"/>
              <a:ea typeface="Calibri"/>
              <a:cs typeface="Calibri"/>
              <a:sym typeface="Calibri"/>
            </a:endParaRPr>
          </a:p>
        </p:txBody>
      </p:sp>
      <p:sp>
        <p:nvSpPr>
          <p:cNvPr id="865" name="Google Shape;865;p75"/>
          <p:cNvSpPr/>
          <p:nvPr/>
        </p:nvSpPr>
        <p:spPr>
          <a:xfrm>
            <a:off x="2232818" y="4029354"/>
            <a:ext cx="6480175" cy="707886"/>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1" marL="457200" marR="0" rtl="0" algn="l">
              <a:spcBef>
                <a:spcPts val="0"/>
              </a:spcBef>
              <a:spcAft>
                <a:spcPts val="0"/>
              </a:spcAft>
              <a:buNone/>
            </a:pPr>
            <a:r>
              <a:rPr b="1" i="0" lang="es-ES" sz="2000" u="none" cap="none" strike="noStrike">
                <a:solidFill>
                  <a:schemeClr val="lt1"/>
                </a:solidFill>
                <a:latin typeface="Calibri"/>
                <a:ea typeface="Calibri"/>
                <a:cs typeface="Calibri"/>
                <a:sym typeface="Calibri"/>
              </a:rPr>
              <a:t>Quality should be taken care of during post-product treatments: handling, packaging, transportation, etc.</a:t>
            </a:r>
            <a:endParaRPr b="1" i="0" sz="2000" u="none" cap="none" strike="noStrike">
              <a:solidFill>
                <a:schemeClr val="lt1"/>
              </a:solidFill>
              <a:latin typeface="Calibri"/>
              <a:ea typeface="Calibri"/>
              <a:cs typeface="Calibri"/>
              <a:sym typeface="Calibri"/>
            </a:endParaRPr>
          </a:p>
        </p:txBody>
      </p:sp>
      <p:pic>
        <p:nvPicPr>
          <p:cNvPr descr="liquidez" id="866" name="Google Shape;866;p75"/>
          <p:cNvPicPr preferRelativeResize="0"/>
          <p:nvPr/>
        </p:nvPicPr>
        <p:blipFill rotWithShape="1">
          <a:blip r:embed="rId3">
            <a:alphaModFix/>
          </a:blip>
          <a:srcRect b="0" l="0" r="0" t="0"/>
          <a:stretch/>
        </p:blipFill>
        <p:spPr>
          <a:xfrm>
            <a:off x="468313" y="1268413"/>
            <a:ext cx="1079351" cy="1079351"/>
          </a:xfrm>
          <a:prstGeom prst="rect">
            <a:avLst/>
          </a:prstGeom>
          <a:noFill/>
          <a:ln>
            <a:noFill/>
          </a:ln>
        </p:spPr>
      </p:pic>
      <p:sp>
        <p:nvSpPr>
          <p:cNvPr id="867" name="Google Shape;867;p75"/>
          <p:cNvSpPr/>
          <p:nvPr/>
        </p:nvSpPr>
        <p:spPr>
          <a:xfrm>
            <a:off x="2700338" y="1412875"/>
            <a:ext cx="5545137" cy="707886"/>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lt1"/>
                </a:solidFill>
                <a:latin typeface="Calibri"/>
                <a:ea typeface="Calibri"/>
                <a:cs typeface="Calibri"/>
                <a:sym typeface="Calibri"/>
              </a:rPr>
              <a:t>Quality is the responsibility of everyone in the company</a:t>
            </a:r>
            <a:endParaRPr b="1" sz="2000">
              <a:solidFill>
                <a:schemeClr val="lt1"/>
              </a:solidFill>
              <a:latin typeface="Calibri"/>
              <a:ea typeface="Calibri"/>
              <a:cs typeface="Calibri"/>
              <a:sym typeface="Calibri"/>
            </a:endParaRPr>
          </a:p>
        </p:txBody>
      </p:sp>
      <p:sp>
        <p:nvSpPr>
          <p:cNvPr id="868" name="Google Shape;868;p75"/>
          <p:cNvSpPr/>
          <p:nvPr/>
        </p:nvSpPr>
        <p:spPr>
          <a:xfrm>
            <a:off x="502194" y="2659883"/>
            <a:ext cx="5545138" cy="707886"/>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chemeClr val="lt1"/>
                </a:solidFill>
                <a:latin typeface="Calibri"/>
                <a:ea typeface="Calibri"/>
                <a:cs typeface="Calibri"/>
                <a:sym typeface="Calibri"/>
              </a:rPr>
              <a:t>Quality is achieved through an appropriate manufacturing or service delivery process</a:t>
            </a:r>
            <a:endParaRPr b="1" sz="2000">
              <a:solidFill>
                <a:schemeClr val="lt1"/>
              </a:solidFill>
              <a:latin typeface="Calibri"/>
              <a:ea typeface="Calibri"/>
              <a:cs typeface="Calibri"/>
              <a:sym typeface="Calibri"/>
            </a:endParaRPr>
          </a:p>
        </p:txBody>
      </p:sp>
      <p:pic>
        <p:nvPicPr>
          <p:cNvPr descr="pdon" id="869" name="Google Shape;869;p75"/>
          <p:cNvPicPr preferRelativeResize="0"/>
          <p:nvPr/>
        </p:nvPicPr>
        <p:blipFill rotWithShape="1">
          <a:blip r:embed="rId4">
            <a:alphaModFix/>
          </a:blip>
          <a:srcRect b="0" l="0" r="0" t="0"/>
          <a:stretch/>
        </p:blipFill>
        <p:spPr>
          <a:xfrm>
            <a:off x="6982369" y="2383662"/>
            <a:ext cx="1514475" cy="1276350"/>
          </a:xfrm>
          <a:prstGeom prst="rect">
            <a:avLst/>
          </a:prstGeom>
          <a:noFill/>
          <a:ln>
            <a:noFill/>
          </a:ln>
        </p:spPr>
      </p:pic>
      <p:pic>
        <p:nvPicPr>
          <p:cNvPr descr="producto" id="870" name="Google Shape;870;p75"/>
          <p:cNvPicPr preferRelativeResize="0"/>
          <p:nvPr/>
        </p:nvPicPr>
        <p:blipFill rotWithShape="1">
          <a:blip r:embed="rId5">
            <a:alphaModFix/>
          </a:blip>
          <a:srcRect b="0" l="0" r="0" t="0"/>
          <a:stretch/>
        </p:blipFill>
        <p:spPr>
          <a:xfrm>
            <a:off x="502194" y="3779838"/>
            <a:ext cx="1219200" cy="1219200"/>
          </a:xfrm>
          <a:prstGeom prst="rect">
            <a:avLst/>
          </a:prstGeom>
          <a:noFill/>
          <a:ln>
            <a:noFill/>
          </a:ln>
        </p:spPr>
      </p:pic>
      <p:sp>
        <p:nvSpPr>
          <p:cNvPr id="871" name="Google Shape;871;p75"/>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76"/>
          <p:cNvSpPr/>
          <p:nvPr/>
        </p:nvSpPr>
        <p:spPr>
          <a:xfrm>
            <a:off x="179388" y="277813"/>
            <a:ext cx="8964612" cy="63023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2600" cap="none">
                <a:solidFill>
                  <a:srgbClr val="FF6600"/>
                </a:solidFill>
                <a:latin typeface="Calibri"/>
                <a:ea typeface="Calibri"/>
                <a:cs typeface="Calibri"/>
                <a:sym typeface="Calibri"/>
              </a:rPr>
              <a:t>PRODUCT PORTFOLIO</a:t>
            </a:r>
            <a:endParaRPr sz="1800">
              <a:solidFill>
                <a:schemeClr val="dk1"/>
              </a:solidFill>
              <a:latin typeface="Calibri"/>
              <a:ea typeface="Calibri"/>
              <a:cs typeface="Calibri"/>
              <a:sym typeface="Calibri"/>
            </a:endParaRPr>
          </a:p>
        </p:txBody>
      </p:sp>
      <p:sp>
        <p:nvSpPr>
          <p:cNvPr id="877" name="Google Shape;877;p76"/>
          <p:cNvSpPr/>
          <p:nvPr/>
        </p:nvSpPr>
        <p:spPr>
          <a:xfrm>
            <a:off x="179388" y="1196752"/>
            <a:ext cx="8229600" cy="3456383"/>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342900" lvl="0" marL="342900" marR="0" rtl="0" algn="l">
              <a:spcBef>
                <a:spcPts val="0"/>
              </a:spcBef>
              <a:spcAft>
                <a:spcPts val="0"/>
              </a:spcAft>
              <a:buClr>
                <a:schemeClr val="hlink"/>
              </a:buClr>
              <a:buSzPts val="1200"/>
              <a:buFont typeface="Noto Sans Symbols"/>
              <a:buChar char="■"/>
            </a:pPr>
            <a:r>
              <a:rPr lang="es-ES" sz="2000">
                <a:solidFill>
                  <a:srgbClr val="000204"/>
                </a:solidFill>
                <a:latin typeface="Calibri"/>
                <a:ea typeface="Calibri"/>
                <a:cs typeface="Calibri"/>
                <a:sym typeface="Calibri"/>
              </a:rPr>
              <a:t>The diversity of the product/service portfolio can be considered to help a company reduce its risk, as the failure of some can be compensated for by the success of others.</a:t>
            </a:r>
            <a:endParaRPr/>
          </a:p>
          <a:p>
            <a:pPr indent="-266700" lvl="0" marL="342900" marR="0" rtl="0" algn="l">
              <a:spcBef>
                <a:spcPts val="400"/>
              </a:spcBef>
              <a:spcAft>
                <a:spcPts val="0"/>
              </a:spcAft>
              <a:buClr>
                <a:schemeClr val="hlink"/>
              </a:buClr>
              <a:buSzPts val="1200"/>
              <a:buFont typeface="Noto Sans Symbols"/>
              <a:buNone/>
            </a:pPr>
            <a:r>
              <a:t/>
            </a:r>
            <a:endParaRPr sz="2000">
              <a:solidFill>
                <a:srgbClr val="000204"/>
              </a:solidFill>
              <a:latin typeface="Calibri"/>
              <a:ea typeface="Calibri"/>
              <a:cs typeface="Calibri"/>
              <a:sym typeface="Calibri"/>
            </a:endParaRPr>
          </a:p>
          <a:p>
            <a:pPr indent="-342900" lvl="0" marL="342900" marR="0" rtl="0" algn="l">
              <a:spcBef>
                <a:spcPts val="400"/>
              </a:spcBef>
              <a:spcAft>
                <a:spcPts val="0"/>
              </a:spcAft>
              <a:buClr>
                <a:schemeClr val="hlink"/>
              </a:buClr>
              <a:buSzPts val="1200"/>
              <a:buFont typeface="Noto Sans Symbols"/>
              <a:buChar char="■"/>
            </a:pPr>
            <a:r>
              <a:rPr lang="es-ES" sz="2000">
                <a:solidFill>
                  <a:srgbClr val="000204"/>
                </a:solidFill>
                <a:latin typeface="Calibri"/>
                <a:ea typeface="Calibri"/>
                <a:cs typeface="Calibri"/>
                <a:sym typeface="Calibri"/>
              </a:rPr>
              <a:t>However, a highly diversified company causes problems of dispersion of efforts and resources (both economic, human and financial), control, etc.</a:t>
            </a:r>
            <a:endParaRPr/>
          </a:p>
          <a:p>
            <a:pPr indent="-266700" lvl="0" marL="342900" marR="0" rtl="0" algn="l">
              <a:spcBef>
                <a:spcPts val="400"/>
              </a:spcBef>
              <a:spcAft>
                <a:spcPts val="0"/>
              </a:spcAft>
              <a:buClr>
                <a:schemeClr val="hlink"/>
              </a:buClr>
              <a:buSzPts val="1200"/>
              <a:buFont typeface="Noto Sans Symbols"/>
              <a:buNone/>
            </a:pPr>
            <a:r>
              <a:t/>
            </a:r>
            <a:endParaRPr sz="2000">
              <a:solidFill>
                <a:srgbClr val="000204"/>
              </a:solidFill>
              <a:latin typeface="Calibri"/>
              <a:ea typeface="Calibri"/>
              <a:cs typeface="Calibri"/>
              <a:sym typeface="Calibri"/>
            </a:endParaRPr>
          </a:p>
          <a:p>
            <a:pPr indent="-342900" lvl="0" marL="342900" marR="0" rtl="0" algn="l">
              <a:spcBef>
                <a:spcPts val="400"/>
              </a:spcBef>
              <a:spcAft>
                <a:spcPts val="0"/>
              </a:spcAft>
              <a:buClr>
                <a:schemeClr val="hlink"/>
              </a:buClr>
              <a:buSzPts val="1200"/>
              <a:buFont typeface="Noto Sans Symbols"/>
              <a:buChar char="■"/>
            </a:pPr>
            <a:r>
              <a:rPr lang="es-ES" sz="2000">
                <a:solidFill>
                  <a:srgbClr val="000204"/>
                </a:solidFill>
                <a:latin typeface="Calibri"/>
                <a:ea typeface="Calibri"/>
                <a:cs typeface="Calibri"/>
                <a:sym typeface="Calibri"/>
              </a:rPr>
              <a:t>The entrepreneur must strike an appropriate balance between the two aspects.</a:t>
            </a:r>
            <a:endParaRPr sz="2000">
              <a:solidFill>
                <a:srgbClr val="000204"/>
              </a:solidFill>
              <a:latin typeface="Calibri"/>
              <a:ea typeface="Calibri"/>
              <a:cs typeface="Calibri"/>
              <a:sym typeface="Calibri"/>
            </a:endParaRPr>
          </a:p>
        </p:txBody>
      </p:sp>
      <p:sp>
        <p:nvSpPr>
          <p:cNvPr id="878" name="Google Shape;878;p76"/>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77"/>
          <p:cNvSpPr/>
          <p:nvPr/>
        </p:nvSpPr>
        <p:spPr>
          <a:xfrm>
            <a:off x="179388" y="260350"/>
            <a:ext cx="896461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PRODUCT LIFE CYCLE</a:t>
            </a:r>
            <a:endParaRPr/>
          </a:p>
        </p:txBody>
      </p:sp>
      <p:sp>
        <p:nvSpPr>
          <p:cNvPr id="884" name="Google Shape;884;p77"/>
          <p:cNvSpPr/>
          <p:nvPr/>
        </p:nvSpPr>
        <p:spPr>
          <a:xfrm>
            <a:off x="179388" y="2679975"/>
            <a:ext cx="4482306" cy="1569660"/>
          </a:xfrm>
          <a:prstGeom prst="rect">
            <a:avLst/>
          </a:prstGeom>
          <a:noFill/>
          <a:ln cap="flat" cmpd="sng" w="38100">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s-ES" sz="2400">
                <a:solidFill>
                  <a:srgbClr val="000204"/>
                </a:solidFill>
                <a:latin typeface="Calibri"/>
                <a:ea typeface="Calibri"/>
                <a:cs typeface="Calibri"/>
                <a:sym typeface="Calibri"/>
              </a:rPr>
              <a:t>The increase in competition is shortening, forcing a permanent concern about its renewal</a:t>
            </a:r>
            <a:br>
              <a:rPr lang="es-ES" sz="2400">
                <a:solidFill>
                  <a:srgbClr val="000204"/>
                </a:solidFill>
                <a:latin typeface="Calibri"/>
                <a:ea typeface="Calibri"/>
                <a:cs typeface="Calibri"/>
                <a:sym typeface="Calibri"/>
              </a:rPr>
            </a:br>
            <a:endParaRPr sz="2400">
              <a:solidFill>
                <a:srgbClr val="000204"/>
              </a:solidFill>
              <a:latin typeface="Calibri"/>
              <a:ea typeface="Calibri"/>
              <a:cs typeface="Calibri"/>
              <a:sym typeface="Calibri"/>
            </a:endParaRPr>
          </a:p>
        </p:txBody>
      </p:sp>
      <p:pic>
        <p:nvPicPr>
          <p:cNvPr id="885" name="Google Shape;885;p77"/>
          <p:cNvPicPr preferRelativeResize="0"/>
          <p:nvPr/>
        </p:nvPicPr>
        <p:blipFill rotWithShape="1">
          <a:blip r:embed="rId3">
            <a:alphaModFix/>
          </a:blip>
          <a:srcRect b="0" l="0" r="0" t="0"/>
          <a:stretch/>
        </p:blipFill>
        <p:spPr>
          <a:xfrm>
            <a:off x="4835924" y="1995316"/>
            <a:ext cx="4207269" cy="2935942"/>
          </a:xfrm>
          <a:prstGeom prst="rect">
            <a:avLst/>
          </a:prstGeom>
          <a:noFill/>
          <a:ln>
            <a:noFill/>
          </a:ln>
        </p:spPr>
      </p:pic>
      <p:sp>
        <p:nvSpPr>
          <p:cNvPr id="886" name="Google Shape;886;p77"/>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78"/>
          <p:cNvSpPr/>
          <p:nvPr/>
        </p:nvSpPr>
        <p:spPr>
          <a:xfrm>
            <a:off x="321200" y="255793"/>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DESIGN AND R&amp;D PROCESS</a:t>
            </a:r>
            <a:endParaRPr sz="2600" cap="none">
              <a:solidFill>
                <a:srgbClr val="FF6600"/>
              </a:solidFill>
              <a:latin typeface="Calibri"/>
              <a:ea typeface="Calibri"/>
              <a:cs typeface="Calibri"/>
              <a:sym typeface="Calibri"/>
            </a:endParaRPr>
          </a:p>
        </p:txBody>
      </p:sp>
      <p:sp>
        <p:nvSpPr>
          <p:cNvPr id="892" name="Google Shape;892;p78"/>
          <p:cNvSpPr/>
          <p:nvPr/>
        </p:nvSpPr>
        <p:spPr>
          <a:xfrm>
            <a:off x="395288" y="1052513"/>
            <a:ext cx="8569325" cy="347787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68288" lvl="0" marL="268288"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Long-term survival lies in the capacity for innovation</a:t>
            </a:r>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8288" lvl="0" marL="268288"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As competition increases and benefits are reduced, new differentiating features must be created.</a:t>
            </a:r>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8288" lvl="0" marL="268288"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Reducing the life cycle of products requires a permanent concern about their replacement and improvement. </a:t>
            </a:r>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8288" lvl="0" marL="268288"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Innovative activity and market orientation depend on the possibilities of keeping a company alive in it.</a:t>
            </a:r>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p:txBody>
      </p:sp>
      <p:pic>
        <p:nvPicPr>
          <p:cNvPr descr="finanzas 4" id="893" name="Google Shape;893;p78"/>
          <p:cNvPicPr preferRelativeResize="0"/>
          <p:nvPr/>
        </p:nvPicPr>
        <p:blipFill rotWithShape="1">
          <a:blip r:embed="rId3">
            <a:alphaModFix/>
          </a:blip>
          <a:srcRect b="0" l="0" r="0" t="0"/>
          <a:stretch/>
        </p:blipFill>
        <p:spPr>
          <a:xfrm>
            <a:off x="7380288" y="5084763"/>
            <a:ext cx="1566862" cy="1566862"/>
          </a:xfrm>
          <a:prstGeom prst="rect">
            <a:avLst/>
          </a:prstGeom>
          <a:noFill/>
          <a:ln>
            <a:noFill/>
          </a:ln>
        </p:spPr>
      </p:pic>
      <p:sp>
        <p:nvSpPr>
          <p:cNvPr id="894" name="Google Shape;894;p78"/>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79"/>
          <p:cNvSpPr/>
          <p:nvPr/>
        </p:nvSpPr>
        <p:spPr>
          <a:xfrm>
            <a:off x="321200" y="255793"/>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THE DESIGN AND R&amp;D PROCESS</a:t>
            </a:r>
            <a:endParaRPr sz="2600" cap="none">
              <a:solidFill>
                <a:srgbClr val="FF6600"/>
              </a:solidFill>
              <a:latin typeface="Calibri"/>
              <a:ea typeface="Calibri"/>
              <a:cs typeface="Calibri"/>
              <a:sym typeface="Calibri"/>
            </a:endParaRPr>
          </a:p>
        </p:txBody>
      </p:sp>
      <p:sp>
        <p:nvSpPr>
          <p:cNvPr id="900" name="Google Shape;900;p79"/>
          <p:cNvSpPr/>
          <p:nvPr/>
        </p:nvSpPr>
        <p:spPr>
          <a:xfrm>
            <a:off x="395288" y="1052513"/>
            <a:ext cx="8569325" cy="317009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68288" lvl="0" marL="268288"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From an internal point of view, the design activity requires knowledge of both the technical and formal requirements of the product and the aspects necessary for its production.</a:t>
            </a:r>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8288" lvl="0" marL="268288"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design of the product or service must be:</a:t>
            </a:r>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141288" lvl="0" marL="26828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8288" lvl="0" marL="268288" marR="0" rtl="0" algn="l">
              <a:spcBef>
                <a:spcPts val="0"/>
              </a:spcBef>
              <a:spcAft>
                <a:spcPts val="0"/>
              </a:spcAft>
              <a:buNone/>
            </a:pPr>
            <a:r>
              <a:t/>
            </a:r>
            <a:endParaRPr sz="2000">
              <a:solidFill>
                <a:srgbClr val="000204"/>
              </a:solidFill>
              <a:latin typeface="Calibri"/>
              <a:ea typeface="Calibri"/>
              <a:cs typeface="Calibri"/>
              <a:sym typeface="Calibri"/>
            </a:endParaRPr>
          </a:p>
        </p:txBody>
      </p:sp>
      <p:sp>
        <p:nvSpPr>
          <p:cNvPr id="901" name="Google Shape;901;p79"/>
          <p:cNvSpPr/>
          <p:nvPr/>
        </p:nvSpPr>
        <p:spPr>
          <a:xfrm>
            <a:off x="1115616" y="2780928"/>
            <a:ext cx="4562475" cy="1015663"/>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chemeClr val="lt1"/>
              </a:buClr>
              <a:buSzPts val="2000"/>
              <a:buFont typeface="Noto Sans Symbols"/>
              <a:buChar char="✔"/>
            </a:pPr>
            <a:r>
              <a:rPr lang="es-ES" sz="2000">
                <a:solidFill>
                  <a:schemeClr val="lt1"/>
                </a:solidFill>
                <a:latin typeface="Calibri"/>
                <a:ea typeface="Calibri"/>
                <a:cs typeface="Calibri"/>
                <a:sym typeface="Calibri"/>
              </a:rPr>
              <a:t>Simple (easy to use).</a:t>
            </a:r>
            <a:br>
              <a:rPr lang="es-ES" sz="2000">
                <a:solidFill>
                  <a:schemeClr val="lt1"/>
                </a:solidFill>
                <a:latin typeface="Calibri"/>
                <a:ea typeface="Calibri"/>
                <a:cs typeface="Calibri"/>
                <a:sym typeface="Calibri"/>
              </a:rPr>
            </a:br>
            <a:r>
              <a:rPr lang="es-ES" sz="2000">
                <a:solidFill>
                  <a:schemeClr val="lt1"/>
                </a:solidFill>
                <a:latin typeface="Calibri"/>
                <a:ea typeface="Calibri"/>
                <a:cs typeface="Calibri"/>
                <a:sym typeface="Calibri"/>
              </a:rPr>
              <a:t>Reliable (do not fail).</a:t>
            </a:r>
            <a:br>
              <a:rPr lang="es-ES" sz="2000">
                <a:solidFill>
                  <a:schemeClr val="lt1"/>
                </a:solidFill>
                <a:latin typeface="Calibri"/>
                <a:ea typeface="Calibri"/>
                <a:cs typeface="Calibri"/>
                <a:sym typeface="Calibri"/>
              </a:rPr>
            </a:br>
            <a:r>
              <a:rPr lang="es-ES" sz="2000">
                <a:solidFill>
                  <a:schemeClr val="lt1"/>
                </a:solidFill>
                <a:latin typeface="Calibri"/>
                <a:ea typeface="Calibri"/>
                <a:cs typeface="Calibri"/>
                <a:sym typeface="Calibri"/>
              </a:rPr>
              <a:t>Quality (materials, duration).</a:t>
            </a:r>
            <a:endParaRPr sz="2000">
              <a:solidFill>
                <a:schemeClr val="lt1"/>
              </a:solidFill>
              <a:latin typeface="Calibri"/>
              <a:ea typeface="Calibri"/>
              <a:cs typeface="Calibri"/>
              <a:sym typeface="Calibri"/>
            </a:endParaRPr>
          </a:p>
        </p:txBody>
      </p:sp>
      <p:pic>
        <p:nvPicPr>
          <p:cNvPr descr="finanzas 4" id="902" name="Google Shape;902;p79"/>
          <p:cNvPicPr preferRelativeResize="0"/>
          <p:nvPr/>
        </p:nvPicPr>
        <p:blipFill rotWithShape="1">
          <a:blip r:embed="rId3">
            <a:alphaModFix/>
          </a:blip>
          <a:srcRect b="0" l="0" r="0" t="0"/>
          <a:stretch/>
        </p:blipFill>
        <p:spPr>
          <a:xfrm>
            <a:off x="7380288" y="2637562"/>
            <a:ext cx="1566862" cy="1566862"/>
          </a:xfrm>
          <a:prstGeom prst="rect">
            <a:avLst/>
          </a:prstGeom>
          <a:noFill/>
          <a:ln>
            <a:noFill/>
          </a:ln>
        </p:spPr>
      </p:pic>
      <p:sp>
        <p:nvSpPr>
          <p:cNvPr id="903" name="Google Shape;903;p79"/>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467544" y="365760"/>
            <a:ext cx="8496944"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MODULE 1:  START UP OF THE ENTREPRENEURSHIP PROJECT </a:t>
            </a:r>
            <a:endParaRPr sz="2600">
              <a:solidFill>
                <a:srgbClr val="FF6600"/>
              </a:solidFill>
              <a:latin typeface="Calibri"/>
              <a:ea typeface="Calibri"/>
              <a:cs typeface="Calibri"/>
              <a:sym typeface="Calibri"/>
            </a:endParaRPr>
          </a:p>
        </p:txBody>
      </p:sp>
      <p:sp>
        <p:nvSpPr>
          <p:cNvPr id="174" name="Google Shape;174;p8"/>
          <p:cNvSpPr txBox="1"/>
          <p:nvPr>
            <p:ph idx="1" type="body"/>
          </p:nvPr>
        </p:nvSpPr>
        <p:spPr>
          <a:xfrm>
            <a:off x="467544" y="1556792"/>
            <a:ext cx="8424936" cy="345638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b="0" lang="es-ES" sz="2000"/>
              <a:t>THE ENTREPRENEUR</a:t>
            </a:r>
            <a:endParaRPr/>
          </a:p>
          <a:p>
            <a:pPr indent="-342900" lvl="0" marL="342900" rtl="0" algn="l">
              <a:spcBef>
                <a:spcPts val="800"/>
              </a:spcBef>
              <a:spcAft>
                <a:spcPts val="0"/>
              </a:spcAft>
              <a:buClr>
                <a:schemeClr val="dk1"/>
              </a:buClr>
              <a:buSzPts val="2000"/>
              <a:buFont typeface="Arial"/>
              <a:buChar char="•"/>
            </a:pPr>
            <a:r>
              <a:rPr b="0" lang="es-ES" sz="2000"/>
              <a:t>DEVELOPMENT OF THE BUSINESS IDEA</a:t>
            </a:r>
            <a:endParaRPr/>
          </a:p>
          <a:p>
            <a:pPr indent="-342900" lvl="0" marL="342900" rtl="0" algn="l">
              <a:spcBef>
                <a:spcPts val="800"/>
              </a:spcBef>
              <a:spcAft>
                <a:spcPts val="0"/>
              </a:spcAft>
              <a:buClr>
                <a:schemeClr val="dk1"/>
              </a:buClr>
              <a:buSzPts val="2000"/>
              <a:buFont typeface="Arial"/>
              <a:buChar char="•"/>
            </a:pPr>
            <a:r>
              <a:rPr b="0" lang="es-ES" sz="2000"/>
              <a:t>STUDY OF THE GENERAL AND SPECIFIC ENVIRONMENT</a:t>
            </a:r>
            <a:endParaRPr/>
          </a:p>
          <a:p>
            <a:pPr indent="-342900" lvl="0" marL="342900" rtl="0" algn="l">
              <a:spcBef>
                <a:spcPts val="800"/>
              </a:spcBef>
              <a:spcAft>
                <a:spcPts val="0"/>
              </a:spcAft>
              <a:buClr>
                <a:schemeClr val="dk1"/>
              </a:buClr>
              <a:buSzPts val="2000"/>
              <a:buFont typeface="Arial"/>
              <a:buChar char="•"/>
            </a:pPr>
            <a:r>
              <a:rPr b="0" lang="es-ES" sz="2000"/>
              <a:t>LEGAL FRAMEWORK</a:t>
            </a:r>
            <a:endParaRPr/>
          </a:p>
          <a:p>
            <a:pPr indent="-342900" lvl="0" marL="342900" rtl="0" algn="l">
              <a:spcBef>
                <a:spcPts val="800"/>
              </a:spcBef>
              <a:spcAft>
                <a:spcPts val="0"/>
              </a:spcAft>
              <a:buClr>
                <a:schemeClr val="dk1"/>
              </a:buClr>
              <a:buSzPts val="2000"/>
              <a:buFont typeface="Arial"/>
              <a:buChar char="•"/>
            </a:pPr>
            <a:r>
              <a:rPr b="0" lang="es-ES" sz="2000"/>
              <a:t>COMPANY ORGANIZATION: PRODUCT, PROCESSES AND RESOURCES</a:t>
            </a:r>
            <a:endParaRPr/>
          </a:p>
          <a:p>
            <a:pPr indent="-342900" lvl="0" marL="342900" rtl="0" algn="l">
              <a:spcBef>
                <a:spcPts val="800"/>
              </a:spcBef>
              <a:spcAft>
                <a:spcPts val="0"/>
              </a:spcAft>
              <a:buClr>
                <a:schemeClr val="dk1"/>
              </a:buClr>
              <a:buSzPts val="2000"/>
              <a:buFont typeface="Arial"/>
              <a:buChar char="•"/>
            </a:pPr>
            <a:r>
              <a:rPr b="0" lang="es-ES" sz="2000"/>
              <a:t>SWOT ANALYSIS </a:t>
            </a:r>
            <a:endParaRPr/>
          </a:p>
          <a:p>
            <a:pPr indent="-342900" lvl="0" marL="342900" rtl="0" algn="l">
              <a:spcBef>
                <a:spcPts val="800"/>
              </a:spcBef>
              <a:spcAft>
                <a:spcPts val="0"/>
              </a:spcAft>
              <a:buClr>
                <a:schemeClr val="dk1"/>
              </a:buClr>
              <a:buSzPts val="2000"/>
              <a:buFont typeface="Arial"/>
              <a:buChar char="•"/>
            </a:pPr>
            <a:r>
              <a:rPr b="0" lang="es-ES" sz="2000"/>
              <a:t>FIRST APPROACH TO THE BUSINESS PLAN</a:t>
            </a:r>
            <a:endParaRPr b="0" sz="2000"/>
          </a:p>
        </p:txBody>
      </p:sp>
      <p:sp>
        <p:nvSpPr>
          <p:cNvPr id="175" name="Google Shape;175;p8"/>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80"/>
          <p:cNvSpPr txBox="1"/>
          <p:nvPr>
            <p:ph type="title"/>
          </p:nvPr>
        </p:nvSpPr>
        <p:spPr>
          <a:xfrm>
            <a:off x="611560" y="260648"/>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BUSINESS STRATEGY </a:t>
            </a:r>
            <a:endParaRPr sz="2600">
              <a:solidFill>
                <a:srgbClr val="FF6600"/>
              </a:solidFill>
              <a:latin typeface="Calibri"/>
              <a:ea typeface="Calibri"/>
              <a:cs typeface="Calibri"/>
              <a:sym typeface="Calibri"/>
            </a:endParaRPr>
          </a:p>
        </p:txBody>
      </p:sp>
      <p:grpSp>
        <p:nvGrpSpPr>
          <p:cNvPr id="909" name="Google Shape;909;p80"/>
          <p:cNvGrpSpPr/>
          <p:nvPr/>
        </p:nvGrpSpPr>
        <p:grpSpPr>
          <a:xfrm>
            <a:off x="1173267" y="1080214"/>
            <a:ext cx="6531061" cy="3323313"/>
            <a:chOff x="633715" y="27478"/>
            <a:chExt cx="6531061" cy="3323313"/>
          </a:xfrm>
        </p:grpSpPr>
        <p:sp>
          <p:nvSpPr>
            <p:cNvPr id="910" name="Google Shape;910;p80"/>
            <p:cNvSpPr/>
            <p:nvPr/>
          </p:nvSpPr>
          <p:spPr>
            <a:xfrm>
              <a:off x="1368158" y="502246"/>
              <a:ext cx="5484265" cy="2834234"/>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0"/>
            <p:cNvSpPr/>
            <p:nvPr/>
          </p:nvSpPr>
          <p:spPr>
            <a:xfrm>
              <a:off x="1364950" y="926138"/>
              <a:ext cx="2546716" cy="24246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0"/>
            <p:cNvSpPr txBox="1"/>
            <p:nvPr/>
          </p:nvSpPr>
          <p:spPr>
            <a:xfrm>
              <a:off x="1364950" y="926138"/>
              <a:ext cx="2546716" cy="2424653"/>
            </a:xfrm>
            <a:prstGeom prst="rect">
              <a:avLst/>
            </a:prstGeom>
            <a:noFill/>
            <a:ln>
              <a:noFill/>
            </a:ln>
          </p:spPr>
          <p:txBody>
            <a:bodyPr anchorCtr="0" anchor="t" bIns="49525" lIns="49525" spcFirstLastPara="1" rIns="49525" wrap="square" tIns="49525">
              <a:noAutofit/>
            </a:bodyPr>
            <a:lstStyle/>
            <a:p>
              <a:pPr indent="0" lvl="0" marL="0" marR="0" rtl="0" algn="ctr">
                <a:lnSpc>
                  <a:spcPct val="90000"/>
                </a:lnSpc>
                <a:spcBef>
                  <a:spcPts val="0"/>
                </a:spcBef>
                <a:spcAft>
                  <a:spcPts val="0"/>
                </a:spcAft>
                <a:buNone/>
              </a:pPr>
              <a:r>
                <a:rPr b="1" lang="es-ES" sz="2600">
                  <a:solidFill>
                    <a:schemeClr val="dk1"/>
                  </a:solidFill>
                  <a:latin typeface="Calibri"/>
                  <a:ea typeface="Calibri"/>
                  <a:cs typeface="Calibri"/>
                  <a:sym typeface="Calibri"/>
                </a:rPr>
                <a:t>PRODUCT DIFFERENTIATION</a:t>
              </a:r>
              <a:endParaRPr/>
            </a:p>
            <a:p>
              <a:pPr indent="-228600" lvl="1" marL="228600" marR="0" rtl="0" algn="ctr">
                <a:lnSpc>
                  <a:spcPct val="90000"/>
                </a:lnSpc>
                <a:spcBef>
                  <a:spcPts val="910"/>
                </a:spcBef>
                <a:spcAft>
                  <a:spcPts val="0"/>
                </a:spcAft>
                <a:buClr>
                  <a:schemeClr val="dk1"/>
                </a:buClr>
                <a:buSzPts val="2000"/>
                <a:buFont typeface="Calibri"/>
                <a:buChar char="•"/>
              </a:pPr>
              <a:r>
                <a:rPr b="0" i="0" lang="es-ES" sz="2000" u="none" cap="none" strike="noStrike">
                  <a:solidFill>
                    <a:schemeClr val="dk1"/>
                  </a:solidFill>
                  <a:latin typeface="Calibri"/>
                  <a:ea typeface="Calibri"/>
                  <a:cs typeface="Calibri"/>
                  <a:sym typeface="Calibri"/>
                </a:rPr>
                <a:t>Offer something </a:t>
              </a:r>
              <a:r>
                <a:rPr b="0" i="0" lang="es-ES" sz="2000" u="none" cap="none" strike="noStrike">
                  <a:solidFill>
                    <a:schemeClr val="lt1"/>
                  </a:solidFill>
                  <a:latin typeface="Calibri"/>
                  <a:ea typeface="Calibri"/>
                  <a:cs typeface="Calibri"/>
                  <a:sym typeface="Calibri"/>
                </a:rPr>
                <a:t>different</a:t>
              </a:r>
              <a:endParaRPr b="0" i="0" sz="2000" u="none" cap="none" strike="noStrike">
                <a:solidFill>
                  <a:schemeClr val="lt1"/>
                </a:solidFill>
                <a:latin typeface="Calibri"/>
                <a:ea typeface="Calibri"/>
                <a:cs typeface="Calibri"/>
                <a:sym typeface="Calibri"/>
              </a:endParaRPr>
            </a:p>
          </p:txBody>
        </p:sp>
        <p:sp>
          <p:nvSpPr>
            <p:cNvPr id="913" name="Google Shape;913;p80"/>
            <p:cNvSpPr/>
            <p:nvPr/>
          </p:nvSpPr>
          <p:spPr>
            <a:xfrm>
              <a:off x="3968400" y="926138"/>
              <a:ext cx="2546716" cy="242465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0"/>
            <p:cNvSpPr txBox="1"/>
            <p:nvPr/>
          </p:nvSpPr>
          <p:spPr>
            <a:xfrm>
              <a:off x="3968400" y="926138"/>
              <a:ext cx="2546716" cy="2424653"/>
            </a:xfrm>
            <a:prstGeom prst="rect">
              <a:avLst/>
            </a:prstGeom>
            <a:noFill/>
            <a:ln>
              <a:noFill/>
            </a:ln>
          </p:spPr>
          <p:txBody>
            <a:bodyPr anchorCtr="0" anchor="t" bIns="49525" lIns="49525" spcFirstLastPara="1" rIns="49525" wrap="square" tIns="49525">
              <a:noAutofit/>
            </a:bodyPr>
            <a:lstStyle/>
            <a:p>
              <a:pPr indent="0" lvl="0" marL="0" marR="0" rtl="0" algn="ctr">
                <a:lnSpc>
                  <a:spcPct val="90000"/>
                </a:lnSpc>
                <a:spcBef>
                  <a:spcPts val="0"/>
                </a:spcBef>
                <a:spcAft>
                  <a:spcPts val="0"/>
                </a:spcAft>
                <a:buNone/>
              </a:pPr>
              <a:r>
                <a:rPr b="1" lang="es-ES" sz="2600">
                  <a:solidFill>
                    <a:schemeClr val="dk1"/>
                  </a:solidFill>
                  <a:latin typeface="Calibri"/>
                  <a:ea typeface="Calibri"/>
                  <a:cs typeface="Calibri"/>
                  <a:sym typeface="Calibri"/>
                </a:rPr>
                <a:t>COST LEADERSHIP</a:t>
              </a:r>
              <a:endParaRPr/>
            </a:p>
            <a:p>
              <a:pPr indent="-228600" lvl="1" marL="228600" marR="0" rtl="0" algn="ctr">
                <a:lnSpc>
                  <a:spcPct val="90000"/>
                </a:lnSpc>
                <a:spcBef>
                  <a:spcPts val="910"/>
                </a:spcBef>
                <a:spcAft>
                  <a:spcPts val="0"/>
                </a:spcAft>
                <a:buClr>
                  <a:schemeClr val="dk1"/>
                </a:buClr>
                <a:buSzPts val="2000"/>
                <a:buFont typeface="Calibri"/>
                <a:buChar char="•"/>
              </a:pPr>
              <a:r>
                <a:rPr b="0" i="0" lang="es-ES" sz="2000" u="none" cap="none" strike="noStrike">
                  <a:solidFill>
                    <a:schemeClr val="dk1"/>
                  </a:solidFill>
                  <a:latin typeface="Calibri"/>
                  <a:ea typeface="Calibri"/>
                  <a:cs typeface="Calibri"/>
                  <a:sym typeface="Calibri"/>
                </a:rPr>
                <a:t>Offer something </a:t>
              </a:r>
              <a:r>
                <a:rPr b="0" i="0" lang="es-ES" sz="2000" u="none" cap="none" strike="noStrike">
                  <a:solidFill>
                    <a:schemeClr val="lt1"/>
                  </a:solidFill>
                  <a:latin typeface="Calibri"/>
                  <a:ea typeface="Calibri"/>
                  <a:cs typeface="Calibri"/>
                  <a:sym typeface="Calibri"/>
                </a:rPr>
                <a:t>cheap</a:t>
              </a:r>
              <a:endParaRPr/>
            </a:p>
          </p:txBody>
        </p:sp>
        <p:sp>
          <p:nvSpPr>
            <p:cNvPr id="915" name="Google Shape;915;p80"/>
            <p:cNvSpPr/>
            <p:nvPr/>
          </p:nvSpPr>
          <p:spPr>
            <a:xfrm>
              <a:off x="633715" y="27478"/>
              <a:ext cx="1071638" cy="1071638"/>
            </a:xfrm>
            <a:prstGeom prst="plus">
              <a:avLst>
                <a:gd fmla="val 32810" name="adj"/>
              </a:avLst>
            </a:prstGeom>
            <a:solidFill>
              <a:schemeClr val="accent1"/>
            </a:solidFill>
            <a:ln cap="flat" cmpd="sng" w="25400">
              <a:solidFill>
                <a:srgbClr val="53765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80"/>
            <p:cNvSpPr/>
            <p:nvPr/>
          </p:nvSpPr>
          <p:spPr>
            <a:xfrm>
              <a:off x="6156176" y="288030"/>
              <a:ext cx="1008600" cy="345638"/>
            </a:xfrm>
            <a:prstGeom prst="rect">
              <a:avLst/>
            </a:prstGeom>
            <a:gradFill>
              <a:gsLst>
                <a:gs pos="0">
                  <a:srgbClr val="AF8080"/>
                </a:gs>
                <a:gs pos="80000">
                  <a:srgbClr val="E6A8A8"/>
                </a:gs>
                <a:gs pos="100000">
                  <a:srgbClr val="E8A7A7"/>
                </a:gs>
              </a:gsLst>
              <a:lin ang="16200000" scaled="0"/>
            </a:gradFill>
            <a:ln cap="flat" cmpd="sng" w="9525">
              <a:solidFill>
                <a:srgbClr val="E7B6B6"/>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7" name="Google Shape;917;p80"/>
            <p:cNvCxnSpPr/>
            <p:nvPr/>
          </p:nvCxnSpPr>
          <p:spPr>
            <a:xfrm>
              <a:off x="3943185" y="931322"/>
              <a:ext cx="630" cy="2315777"/>
            </a:xfrm>
            <a:prstGeom prst="straightConnector1">
              <a:avLst/>
            </a:prstGeom>
            <a:noFill/>
            <a:ln cap="flat" cmpd="sng" w="25400">
              <a:solidFill>
                <a:schemeClr val="accent5"/>
              </a:solidFill>
              <a:prstDash val="solid"/>
              <a:round/>
              <a:headEnd len="sm" w="sm" type="none"/>
              <a:tailEnd len="sm" w="sm" type="none"/>
            </a:ln>
          </p:spPr>
        </p:cxnSp>
      </p:grpSp>
      <p:sp>
        <p:nvSpPr>
          <p:cNvPr id="918" name="Google Shape;918;p80"/>
          <p:cNvSpPr txBox="1"/>
          <p:nvPr/>
        </p:nvSpPr>
        <p:spPr>
          <a:xfrm>
            <a:off x="6372200" y="3645024"/>
            <a:ext cx="2448272" cy="1200329"/>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s-ES" sz="1800">
                <a:solidFill>
                  <a:schemeClr val="lt1"/>
                </a:solidFill>
                <a:latin typeface="Calibri"/>
                <a:ea typeface="Calibri"/>
                <a:cs typeface="Calibri"/>
                <a:sym typeface="Calibri"/>
              </a:rPr>
              <a:t>VERY DIFFICULT FOR A SMALL COMPANY TO COMPETE WITH LARGE AREAS</a:t>
            </a:r>
            <a:endParaRPr sz="1800">
              <a:solidFill>
                <a:schemeClr val="lt1"/>
              </a:solidFill>
              <a:latin typeface="Calibri"/>
              <a:ea typeface="Calibri"/>
              <a:cs typeface="Calibri"/>
              <a:sym typeface="Calibri"/>
            </a:endParaRPr>
          </a:p>
        </p:txBody>
      </p:sp>
      <p:sp>
        <p:nvSpPr>
          <p:cNvPr id="919" name="Google Shape;919;p80"/>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pic>
        <p:nvPicPr>
          <p:cNvPr descr="kpmg" id="924" name="Google Shape;924;p81"/>
          <p:cNvPicPr preferRelativeResize="0"/>
          <p:nvPr>
            <p:ph idx="2" type="clipArt"/>
          </p:nvPr>
        </p:nvPicPr>
        <p:blipFill rotWithShape="1">
          <a:blip r:embed="rId3">
            <a:alphaModFix/>
          </a:blip>
          <a:srcRect b="0" l="0" r="0" t="0"/>
          <a:stretch/>
        </p:blipFill>
        <p:spPr>
          <a:xfrm>
            <a:off x="1" y="1196975"/>
            <a:ext cx="1835696" cy="4892445"/>
          </a:xfrm>
          <a:prstGeom prst="rect">
            <a:avLst/>
          </a:prstGeom>
          <a:noFill/>
          <a:ln>
            <a:noFill/>
          </a:ln>
          <a:effectLst>
            <a:outerShdw rotWithShape="0" algn="ctr" dir="13500000" dist="107763">
              <a:schemeClr val="lt2">
                <a:alpha val="49803"/>
              </a:schemeClr>
            </a:outerShdw>
          </a:effectLst>
        </p:spPr>
      </p:pic>
      <p:sp>
        <p:nvSpPr>
          <p:cNvPr id="925" name="Google Shape;925;p81"/>
          <p:cNvSpPr txBox="1"/>
          <p:nvPr>
            <p:ph idx="1" type="body"/>
          </p:nvPr>
        </p:nvSpPr>
        <p:spPr>
          <a:xfrm>
            <a:off x="1043781" y="1339056"/>
            <a:ext cx="6911975" cy="165576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Font typeface="Noto Sans Symbols"/>
              <a:buNone/>
            </a:pPr>
            <a:r>
              <a:t/>
            </a:r>
            <a:endParaRPr sz="2000"/>
          </a:p>
          <a:p>
            <a:pPr indent="-342900" lvl="0" marL="342900" rtl="0" algn="l">
              <a:lnSpc>
                <a:spcPct val="150000"/>
              </a:lnSpc>
              <a:spcBef>
                <a:spcPts val="800"/>
              </a:spcBef>
              <a:spcAft>
                <a:spcPts val="0"/>
              </a:spcAft>
              <a:buClr>
                <a:schemeClr val="dk1"/>
              </a:buClr>
              <a:buSzPts val="2000"/>
              <a:buFont typeface="Noto Sans Symbols"/>
              <a:buNone/>
            </a:pPr>
            <a:r>
              <a:t/>
            </a:r>
            <a:endParaRPr sz="2000"/>
          </a:p>
        </p:txBody>
      </p:sp>
      <p:sp>
        <p:nvSpPr>
          <p:cNvPr id="926" name="Google Shape;926;p81"/>
          <p:cNvSpPr txBox="1"/>
          <p:nvPr/>
        </p:nvSpPr>
        <p:spPr>
          <a:xfrm>
            <a:off x="250825" y="1484313"/>
            <a:ext cx="504825" cy="3667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927" name="Google Shape;927;p81"/>
          <p:cNvSpPr/>
          <p:nvPr/>
        </p:nvSpPr>
        <p:spPr>
          <a:xfrm>
            <a:off x="3348078" y="3212975"/>
            <a:ext cx="5112394" cy="1728193"/>
          </a:xfrm>
          <a:prstGeom prst="wedgeRoundRectCallout">
            <a:avLst>
              <a:gd fmla="val -16958" name="adj1"/>
              <a:gd fmla="val -79662" name="adj2"/>
              <a:gd fmla="val 16667" name="adj3"/>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dk1"/>
              </a:solidFill>
              <a:latin typeface="Arial"/>
              <a:ea typeface="Arial"/>
              <a:cs typeface="Arial"/>
              <a:sym typeface="Arial"/>
            </a:endParaRPr>
          </a:p>
        </p:txBody>
      </p:sp>
      <p:sp>
        <p:nvSpPr>
          <p:cNvPr id="928" name="Google Shape;928;p81"/>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BUSINESS PROCESSES</a:t>
            </a:r>
            <a:endParaRPr/>
          </a:p>
        </p:txBody>
      </p:sp>
      <p:sp>
        <p:nvSpPr>
          <p:cNvPr id="929" name="Google Shape;929;p81"/>
          <p:cNvSpPr txBox="1"/>
          <p:nvPr/>
        </p:nvSpPr>
        <p:spPr>
          <a:xfrm>
            <a:off x="2669076" y="1126847"/>
            <a:ext cx="380584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200">
                <a:solidFill>
                  <a:schemeClr val="dk1"/>
                </a:solidFill>
                <a:latin typeface="Verdana"/>
                <a:ea typeface="Verdana"/>
                <a:cs typeface="Verdana"/>
                <a:sym typeface="Verdana"/>
              </a:rPr>
              <a:t>METHODS for PRICING</a:t>
            </a:r>
            <a:endParaRPr/>
          </a:p>
        </p:txBody>
      </p:sp>
      <p:sp>
        <p:nvSpPr>
          <p:cNvPr id="930" name="Google Shape;930;p81"/>
          <p:cNvSpPr/>
          <p:nvPr/>
        </p:nvSpPr>
        <p:spPr>
          <a:xfrm>
            <a:off x="3635896" y="3321719"/>
            <a:ext cx="4968875"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In general, the </a:t>
            </a:r>
            <a:r>
              <a:rPr lang="es-ES" sz="2000">
                <a:solidFill>
                  <a:srgbClr val="FF6600"/>
                </a:solidFill>
                <a:latin typeface="Calibri"/>
                <a:ea typeface="Calibri"/>
                <a:cs typeface="Calibri"/>
                <a:sym typeface="Calibri"/>
              </a:rPr>
              <a:t>different methods are typically combined</a:t>
            </a:r>
            <a:r>
              <a:rPr lang="es-ES" sz="2000">
                <a:solidFill>
                  <a:schemeClr val="dk1"/>
                </a:solidFill>
                <a:latin typeface="Calibri"/>
                <a:ea typeface="Calibri"/>
                <a:cs typeface="Calibri"/>
                <a:sym typeface="Calibri"/>
              </a:rPr>
              <a:t>.</a:t>
            </a:r>
            <a:br>
              <a:rPr lang="es-ES" sz="2000">
                <a:solidFill>
                  <a:schemeClr val="dk1"/>
                </a:solidFill>
                <a:latin typeface="Calibri"/>
                <a:ea typeface="Calibri"/>
                <a:cs typeface="Calibri"/>
                <a:sym typeface="Calibri"/>
              </a:rPr>
            </a:br>
            <a:r>
              <a:rPr lang="es-ES" sz="2000">
                <a:solidFill>
                  <a:schemeClr val="dk1"/>
                </a:solidFill>
                <a:latin typeface="Calibri"/>
                <a:ea typeface="Calibri"/>
                <a:cs typeface="Calibri"/>
                <a:sym typeface="Calibri"/>
              </a:rPr>
              <a:t>Each type of company, product or service will require a different pricing policy</a:t>
            </a:r>
            <a:endParaRPr sz="2000">
              <a:solidFill>
                <a:schemeClr val="dk1"/>
              </a:solidFill>
              <a:latin typeface="Calibri"/>
              <a:ea typeface="Calibri"/>
              <a:cs typeface="Calibri"/>
              <a:sym typeface="Calibri"/>
            </a:endParaRPr>
          </a:p>
        </p:txBody>
      </p:sp>
      <p:sp>
        <p:nvSpPr>
          <p:cNvPr id="931" name="Google Shape;931;p81"/>
          <p:cNvSpPr/>
          <p:nvPr/>
        </p:nvSpPr>
        <p:spPr>
          <a:xfrm>
            <a:off x="2843213" y="1628775"/>
            <a:ext cx="6121400" cy="1015663"/>
          </a:xfrm>
          <a:prstGeom prst="rect">
            <a:avLst/>
          </a:prstGeom>
          <a:noFill/>
          <a:ln>
            <a:noFill/>
          </a:ln>
        </p:spPr>
        <p:txBody>
          <a:bodyPr anchorCtr="0" anchor="t" bIns="45700" lIns="91425" spcFirstLastPara="1" rIns="91425" wrap="square" tIns="45700">
            <a:spAutoFit/>
          </a:bodyPr>
          <a:lstStyle/>
          <a:p>
            <a:pPr indent="-127000" lvl="0" marL="0"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Domain situation</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Markets with the possibility of differentiation</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Markets with standard products/services</a:t>
            </a:r>
            <a:endParaRPr sz="2000">
              <a:solidFill>
                <a:srgbClr val="000204"/>
              </a:solidFill>
              <a:latin typeface="Calibri"/>
              <a:ea typeface="Calibri"/>
              <a:cs typeface="Calibri"/>
              <a:sym typeface="Calibri"/>
            </a:endParaRPr>
          </a:p>
        </p:txBody>
      </p:sp>
      <p:sp>
        <p:nvSpPr>
          <p:cNvPr id="932" name="Google Shape;932;p81"/>
          <p:cNvSpPr/>
          <p:nvPr>
            <p:ph idx="12" type="sldNum"/>
          </p:nvPr>
        </p:nvSpPr>
        <p:spPr>
          <a:xfrm>
            <a:off x="8322365" y="6170822"/>
            <a:ext cx="675861" cy="481769"/>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927"/>
                                        </p:tgtEl>
                                        <p:attrNameLst>
                                          <p:attrName>style.visibility</p:attrName>
                                        </p:attrNameLst>
                                      </p:cBhvr>
                                      <p:to>
                                        <p:strVal val="visible"/>
                                      </p:to>
                                    </p:set>
                                    <p:animEffect filter="fade" transition="in">
                                      <p:cBhvr>
                                        <p:cTn dur="2000"/>
                                        <p:tgtEl>
                                          <p:spTgt spid="9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82"/>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PROCESSES</a:t>
            </a:r>
            <a:endParaRPr/>
          </a:p>
        </p:txBody>
      </p:sp>
      <p:sp>
        <p:nvSpPr>
          <p:cNvPr id="938" name="Google Shape;938;p82"/>
          <p:cNvSpPr txBox="1"/>
          <p:nvPr/>
        </p:nvSpPr>
        <p:spPr>
          <a:xfrm>
            <a:off x="659938" y="933552"/>
            <a:ext cx="7704137" cy="400110"/>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Verdana"/>
                <a:ea typeface="Verdana"/>
                <a:cs typeface="Verdana"/>
                <a:sym typeface="Verdana"/>
              </a:rPr>
              <a:t>How do we do or plan to do things?</a:t>
            </a:r>
            <a:endParaRPr b="1" sz="2000">
              <a:solidFill>
                <a:srgbClr val="000204"/>
              </a:solidFill>
              <a:latin typeface="Verdana"/>
              <a:ea typeface="Verdana"/>
              <a:cs typeface="Verdana"/>
              <a:sym typeface="Verdana"/>
            </a:endParaRPr>
          </a:p>
        </p:txBody>
      </p:sp>
      <p:sp>
        <p:nvSpPr>
          <p:cNvPr id="939" name="Google Shape;939;p82"/>
          <p:cNvSpPr txBox="1"/>
          <p:nvPr/>
        </p:nvSpPr>
        <p:spPr>
          <a:xfrm>
            <a:off x="5123988" y="1571727"/>
            <a:ext cx="2519362" cy="707886"/>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are we going to design it?</a:t>
            </a:r>
            <a:endParaRPr b="1" sz="2000">
              <a:solidFill>
                <a:srgbClr val="000204"/>
              </a:solidFill>
              <a:latin typeface="Calibri"/>
              <a:ea typeface="Calibri"/>
              <a:cs typeface="Calibri"/>
              <a:sym typeface="Calibri"/>
            </a:endParaRPr>
          </a:p>
        </p:txBody>
      </p:sp>
      <p:sp>
        <p:nvSpPr>
          <p:cNvPr id="940" name="Google Shape;940;p82"/>
          <p:cNvSpPr txBox="1"/>
          <p:nvPr/>
        </p:nvSpPr>
        <p:spPr>
          <a:xfrm>
            <a:off x="1234613" y="3876777"/>
            <a:ext cx="2519362" cy="707886"/>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are we going to make it?</a:t>
            </a:r>
            <a:endParaRPr b="1" sz="2000">
              <a:solidFill>
                <a:srgbClr val="000204"/>
              </a:solidFill>
              <a:latin typeface="Calibri"/>
              <a:ea typeface="Calibri"/>
              <a:cs typeface="Calibri"/>
              <a:sym typeface="Calibri"/>
            </a:endParaRPr>
          </a:p>
        </p:txBody>
      </p:sp>
      <p:sp>
        <p:nvSpPr>
          <p:cNvPr id="941" name="Google Shape;941;p82"/>
          <p:cNvSpPr txBox="1"/>
          <p:nvPr/>
        </p:nvSpPr>
        <p:spPr>
          <a:xfrm>
            <a:off x="1269292" y="2221015"/>
            <a:ext cx="2519362" cy="707886"/>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are we going to sell it?</a:t>
            </a:r>
            <a:endParaRPr b="1" sz="2000">
              <a:solidFill>
                <a:srgbClr val="000204"/>
              </a:solidFill>
              <a:latin typeface="Calibri"/>
              <a:ea typeface="Calibri"/>
              <a:cs typeface="Calibri"/>
              <a:sym typeface="Calibri"/>
            </a:endParaRPr>
          </a:p>
        </p:txBody>
      </p:sp>
      <p:sp>
        <p:nvSpPr>
          <p:cNvPr id="942" name="Google Shape;942;p82"/>
          <p:cNvSpPr txBox="1"/>
          <p:nvPr/>
        </p:nvSpPr>
        <p:spPr>
          <a:xfrm>
            <a:off x="5123988" y="3084615"/>
            <a:ext cx="2519362" cy="707886"/>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are we going to stock up?</a:t>
            </a:r>
            <a:endParaRPr b="1" sz="2000">
              <a:solidFill>
                <a:srgbClr val="000204"/>
              </a:solidFill>
              <a:latin typeface="Calibri"/>
              <a:ea typeface="Calibri"/>
              <a:cs typeface="Calibri"/>
              <a:sym typeface="Calibri"/>
            </a:endParaRPr>
          </a:p>
        </p:txBody>
      </p:sp>
      <p:sp>
        <p:nvSpPr>
          <p:cNvPr id="943" name="Google Shape;943;p82"/>
          <p:cNvSpPr txBox="1"/>
          <p:nvPr/>
        </p:nvSpPr>
        <p:spPr>
          <a:xfrm>
            <a:off x="5159707" y="4332568"/>
            <a:ext cx="2519362" cy="707886"/>
          </a:xfrm>
          <a:prstGeom prst="rect">
            <a:avLst/>
          </a:prstGeom>
          <a:gradFill>
            <a:gsLst>
              <a:gs pos="0">
                <a:srgbClr val="7D997D"/>
              </a:gs>
              <a:gs pos="80000">
                <a:srgbClr val="A5C9A5"/>
              </a:gs>
              <a:gs pos="100000">
                <a:srgbClr val="A6CAA6"/>
              </a:gs>
            </a:gsLst>
            <a:lin ang="16200000" scaled="0"/>
          </a:gradFill>
          <a:ln cap="flat" cmpd="sng" w="9525">
            <a:solidFill>
              <a:srgbClr val="AAC7AA"/>
            </a:solidFill>
            <a:prstDash val="solid"/>
            <a:round/>
            <a:headEnd len="sm" w="sm" type="none"/>
            <a:tailEnd len="sm" w="sm" type="none"/>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s-ES" sz="2000">
                <a:solidFill>
                  <a:srgbClr val="000204"/>
                </a:solidFill>
                <a:latin typeface="Calibri"/>
                <a:ea typeface="Calibri"/>
                <a:cs typeface="Calibri"/>
                <a:sym typeface="Calibri"/>
              </a:rPr>
              <a:t>How are we going to distribute it?</a:t>
            </a:r>
            <a:endParaRPr b="1" sz="2000">
              <a:solidFill>
                <a:srgbClr val="000204"/>
              </a:solidFill>
              <a:latin typeface="Calibri"/>
              <a:ea typeface="Calibri"/>
              <a:cs typeface="Calibri"/>
              <a:sym typeface="Calibri"/>
            </a:endParaRPr>
          </a:p>
        </p:txBody>
      </p:sp>
      <p:cxnSp>
        <p:nvCxnSpPr>
          <p:cNvPr id="944" name="Google Shape;944;p82"/>
          <p:cNvCxnSpPr/>
          <p:nvPr/>
        </p:nvCxnSpPr>
        <p:spPr>
          <a:xfrm flipH="1">
            <a:off x="3323763" y="1787627"/>
            <a:ext cx="1655762" cy="360363"/>
          </a:xfrm>
          <a:prstGeom prst="straightConnector1">
            <a:avLst/>
          </a:prstGeom>
          <a:noFill/>
          <a:ln cap="flat" cmpd="sng" w="9525">
            <a:solidFill>
              <a:schemeClr val="dk1"/>
            </a:solidFill>
            <a:prstDash val="solid"/>
            <a:round/>
            <a:headEnd len="med" w="med" type="none"/>
            <a:tailEnd len="med" w="med" type="none"/>
          </a:ln>
        </p:spPr>
      </p:cxnSp>
      <p:cxnSp>
        <p:nvCxnSpPr>
          <p:cNvPr id="945" name="Google Shape;945;p82"/>
          <p:cNvCxnSpPr/>
          <p:nvPr/>
        </p:nvCxnSpPr>
        <p:spPr>
          <a:xfrm>
            <a:off x="3900025" y="2652815"/>
            <a:ext cx="2232025" cy="360362"/>
          </a:xfrm>
          <a:prstGeom prst="straightConnector1">
            <a:avLst/>
          </a:prstGeom>
          <a:noFill/>
          <a:ln cap="flat" cmpd="sng" w="9525">
            <a:solidFill>
              <a:schemeClr val="dk1"/>
            </a:solidFill>
            <a:prstDash val="solid"/>
            <a:round/>
            <a:headEnd len="med" w="med" type="none"/>
            <a:tailEnd len="med" w="med" type="none"/>
          </a:ln>
        </p:spPr>
      </p:cxnSp>
      <p:cxnSp>
        <p:nvCxnSpPr>
          <p:cNvPr id="946" name="Google Shape;946;p82"/>
          <p:cNvCxnSpPr/>
          <p:nvPr/>
        </p:nvCxnSpPr>
        <p:spPr>
          <a:xfrm flipH="1">
            <a:off x="3395200" y="3587852"/>
            <a:ext cx="1657350" cy="217488"/>
          </a:xfrm>
          <a:prstGeom prst="straightConnector1">
            <a:avLst/>
          </a:prstGeom>
          <a:noFill/>
          <a:ln cap="flat" cmpd="sng" w="9525">
            <a:solidFill>
              <a:schemeClr val="dk1"/>
            </a:solidFill>
            <a:prstDash val="solid"/>
            <a:round/>
            <a:headEnd len="med" w="med" type="none"/>
            <a:tailEnd len="med" w="med" type="none"/>
          </a:ln>
        </p:spPr>
      </p:cxnSp>
      <p:cxnSp>
        <p:nvCxnSpPr>
          <p:cNvPr id="947" name="Google Shape;947;p82"/>
          <p:cNvCxnSpPr/>
          <p:nvPr/>
        </p:nvCxnSpPr>
        <p:spPr>
          <a:xfrm>
            <a:off x="3827000" y="4237140"/>
            <a:ext cx="1332707" cy="287337"/>
          </a:xfrm>
          <a:prstGeom prst="straightConnector1">
            <a:avLst/>
          </a:prstGeom>
          <a:noFill/>
          <a:ln cap="flat" cmpd="sng" w="9525">
            <a:solidFill>
              <a:schemeClr val="dk1"/>
            </a:solidFill>
            <a:prstDash val="solid"/>
            <a:round/>
            <a:headEnd len="med" w="med" type="none"/>
            <a:tailEnd len="med" w="med" type="none"/>
          </a:ln>
        </p:spPr>
      </p:cxnSp>
      <p:sp>
        <p:nvSpPr>
          <p:cNvPr id="948" name="Google Shape;948;p82"/>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83"/>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LOGISTICS PROCESSES</a:t>
            </a:r>
            <a:endParaRPr/>
          </a:p>
        </p:txBody>
      </p:sp>
      <p:pic>
        <p:nvPicPr>
          <p:cNvPr descr="aprovisionamin%20eto" id="954" name="Google Shape;954;p83"/>
          <p:cNvPicPr preferRelativeResize="0"/>
          <p:nvPr/>
        </p:nvPicPr>
        <p:blipFill rotWithShape="1">
          <a:blip r:embed="rId3">
            <a:alphaModFix/>
          </a:blip>
          <a:srcRect b="0" l="0" r="0" t="0"/>
          <a:stretch/>
        </p:blipFill>
        <p:spPr>
          <a:xfrm>
            <a:off x="249391" y="2011710"/>
            <a:ext cx="2181225" cy="1611313"/>
          </a:xfrm>
          <a:prstGeom prst="rect">
            <a:avLst/>
          </a:prstGeom>
          <a:noFill/>
          <a:ln>
            <a:noFill/>
          </a:ln>
        </p:spPr>
      </p:pic>
      <p:pic>
        <p:nvPicPr>
          <p:cNvPr descr="pdon" id="955" name="Google Shape;955;p83"/>
          <p:cNvPicPr preferRelativeResize="0"/>
          <p:nvPr/>
        </p:nvPicPr>
        <p:blipFill rotWithShape="1">
          <a:blip r:embed="rId4">
            <a:alphaModFix/>
          </a:blip>
          <a:srcRect b="0" l="0" r="0" t="0"/>
          <a:stretch/>
        </p:blipFill>
        <p:spPr>
          <a:xfrm>
            <a:off x="3275166" y="2635771"/>
            <a:ext cx="2016125" cy="1698625"/>
          </a:xfrm>
          <a:prstGeom prst="rect">
            <a:avLst/>
          </a:prstGeom>
          <a:noFill/>
          <a:ln>
            <a:noFill/>
          </a:ln>
        </p:spPr>
      </p:pic>
      <p:pic>
        <p:nvPicPr>
          <p:cNvPr descr="proceso" id="956" name="Google Shape;956;p83"/>
          <p:cNvPicPr preferRelativeResize="0"/>
          <p:nvPr/>
        </p:nvPicPr>
        <p:blipFill rotWithShape="1">
          <a:blip r:embed="rId5">
            <a:alphaModFix/>
          </a:blip>
          <a:srcRect b="0" l="0" r="0" t="0"/>
          <a:stretch/>
        </p:blipFill>
        <p:spPr>
          <a:xfrm>
            <a:off x="6226329" y="3429000"/>
            <a:ext cx="2085975" cy="1390153"/>
          </a:xfrm>
          <a:prstGeom prst="rect">
            <a:avLst/>
          </a:prstGeom>
          <a:noFill/>
          <a:ln>
            <a:noFill/>
          </a:ln>
        </p:spPr>
      </p:pic>
      <p:sp>
        <p:nvSpPr>
          <p:cNvPr id="957" name="Google Shape;957;p83"/>
          <p:cNvSpPr txBox="1"/>
          <p:nvPr/>
        </p:nvSpPr>
        <p:spPr>
          <a:xfrm>
            <a:off x="3275166" y="2011710"/>
            <a:ext cx="2016124" cy="333722"/>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rgbClr val="000204"/>
                </a:solidFill>
                <a:latin typeface="Verdana"/>
                <a:ea typeface="Verdana"/>
                <a:cs typeface="Verdana"/>
                <a:sym typeface="Verdana"/>
              </a:rPr>
              <a:t>PRODUCTION</a:t>
            </a:r>
            <a:br>
              <a:rPr b="1" lang="es-ES" sz="1400">
                <a:solidFill>
                  <a:srgbClr val="000204"/>
                </a:solidFill>
                <a:latin typeface="Verdana"/>
                <a:ea typeface="Verdana"/>
                <a:cs typeface="Verdana"/>
                <a:sym typeface="Verdana"/>
              </a:rPr>
            </a:br>
            <a:endParaRPr sz="1400">
              <a:solidFill>
                <a:srgbClr val="000204"/>
              </a:solidFill>
              <a:latin typeface="Verdana"/>
              <a:ea typeface="Verdana"/>
              <a:cs typeface="Verdana"/>
              <a:sym typeface="Verdana"/>
            </a:endParaRPr>
          </a:p>
        </p:txBody>
      </p:sp>
      <p:sp>
        <p:nvSpPr>
          <p:cNvPr id="958" name="Google Shape;958;p83"/>
          <p:cNvSpPr txBox="1"/>
          <p:nvPr/>
        </p:nvSpPr>
        <p:spPr>
          <a:xfrm>
            <a:off x="6226329" y="2672903"/>
            <a:ext cx="2085975" cy="288925"/>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rgbClr val="000204"/>
                </a:solidFill>
                <a:latin typeface="Verdana"/>
                <a:ea typeface="Verdana"/>
                <a:cs typeface="Verdana"/>
                <a:sym typeface="Verdana"/>
              </a:rPr>
              <a:t>DISTRIBUTION</a:t>
            </a:r>
            <a:br>
              <a:rPr b="1" lang="es-ES" sz="1400">
                <a:solidFill>
                  <a:srgbClr val="000204"/>
                </a:solidFill>
                <a:latin typeface="Verdana"/>
                <a:ea typeface="Verdana"/>
                <a:cs typeface="Verdana"/>
                <a:sym typeface="Verdana"/>
              </a:rPr>
            </a:br>
            <a:endParaRPr sz="1400">
              <a:solidFill>
                <a:srgbClr val="000204"/>
              </a:solidFill>
              <a:latin typeface="Verdana"/>
              <a:ea typeface="Verdana"/>
              <a:cs typeface="Verdana"/>
              <a:sym typeface="Verdana"/>
            </a:endParaRPr>
          </a:p>
        </p:txBody>
      </p:sp>
      <p:sp>
        <p:nvSpPr>
          <p:cNvPr id="959" name="Google Shape;959;p83"/>
          <p:cNvSpPr txBox="1"/>
          <p:nvPr/>
        </p:nvSpPr>
        <p:spPr>
          <a:xfrm>
            <a:off x="249391" y="1268760"/>
            <a:ext cx="2181225" cy="360363"/>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rgbClr val="000204"/>
                </a:solidFill>
                <a:latin typeface="Verdana"/>
                <a:ea typeface="Verdana"/>
                <a:cs typeface="Verdana"/>
                <a:sym typeface="Verdana"/>
              </a:rPr>
              <a:t>SUPPLY</a:t>
            </a:r>
            <a:br>
              <a:rPr b="1" lang="es-ES" sz="1400">
                <a:solidFill>
                  <a:srgbClr val="000204"/>
                </a:solidFill>
                <a:latin typeface="Verdana"/>
                <a:ea typeface="Verdana"/>
                <a:cs typeface="Verdana"/>
                <a:sym typeface="Verdana"/>
              </a:rPr>
            </a:br>
            <a:endParaRPr sz="1400">
              <a:solidFill>
                <a:srgbClr val="000204"/>
              </a:solidFill>
              <a:latin typeface="Verdana"/>
              <a:ea typeface="Verdana"/>
              <a:cs typeface="Verdana"/>
              <a:sym typeface="Verdana"/>
            </a:endParaRPr>
          </a:p>
        </p:txBody>
      </p:sp>
      <p:sp>
        <p:nvSpPr>
          <p:cNvPr id="960" name="Google Shape;960;p83"/>
          <p:cNvSpPr/>
          <p:nvPr/>
        </p:nvSpPr>
        <p:spPr>
          <a:xfrm rot="5400000">
            <a:off x="3046566" y="1302444"/>
            <a:ext cx="457200" cy="571500"/>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83"/>
          <p:cNvSpPr/>
          <p:nvPr/>
        </p:nvSpPr>
        <p:spPr>
          <a:xfrm rot="5400000">
            <a:off x="5997729" y="2059682"/>
            <a:ext cx="457200" cy="571500"/>
          </a:xfrm>
          <a:custGeom>
            <a:rect b="b" l="l" r="r" t="t"/>
            <a:pathLst>
              <a:path extrusionOk="0" h="21600" w="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2" name="Google Shape;962;p83"/>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6" name="Shape 966"/>
        <p:cNvGrpSpPr/>
        <p:nvPr/>
      </p:nvGrpSpPr>
      <p:grpSpPr>
        <a:xfrm>
          <a:off x="0" y="0"/>
          <a:ext cx="0" cy="0"/>
          <a:chOff x="0" y="0"/>
          <a:chExt cx="0" cy="0"/>
        </a:xfrm>
      </p:grpSpPr>
      <p:sp>
        <p:nvSpPr>
          <p:cNvPr id="967" name="Google Shape;967;p84"/>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LOGISTIC PROCESSES</a:t>
            </a:r>
            <a:endParaRPr/>
          </a:p>
        </p:txBody>
      </p:sp>
      <p:sp>
        <p:nvSpPr>
          <p:cNvPr id="968" name="Google Shape;968;p84"/>
          <p:cNvSpPr/>
          <p:nvPr/>
        </p:nvSpPr>
        <p:spPr>
          <a:xfrm>
            <a:off x="205377" y="1048263"/>
            <a:ext cx="13332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accent1"/>
                </a:solidFill>
                <a:latin typeface="Calibri"/>
                <a:ea typeface="Calibri"/>
                <a:cs typeface="Calibri"/>
                <a:sym typeface="Calibri"/>
              </a:rPr>
              <a:t>Supply</a:t>
            </a:r>
            <a:endParaRPr/>
          </a:p>
        </p:txBody>
      </p:sp>
      <p:sp>
        <p:nvSpPr>
          <p:cNvPr id="969" name="Google Shape;969;p84"/>
          <p:cNvSpPr/>
          <p:nvPr/>
        </p:nvSpPr>
        <p:spPr>
          <a:xfrm>
            <a:off x="323528" y="1506805"/>
            <a:ext cx="8027987" cy="317009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533400" lvl="0" marL="533400"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necessary materials need to be determined.</a:t>
            </a:r>
            <a:endParaRPr/>
          </a:p>
          <a:p>
            <a:pPr indent="-406400" lvl="0" marL="533400"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533400" lvl="0" marL="533400"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Suppliers should be chosen not only on the basis of prices but also by the payment terms offered to us, delivery times, the quality of their products, etc.</a:t>
            </a:r>
            <a:endParaRPr/>
          </a:p>
          <a:p>
            <a:pPr indent="-406400" lvl="0" marL="533400"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533400" lvl="0" marL="533400"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Issues such as the average period of permanence of raw materials or goods in the warehouse should be considered, which may condition the financial viability of the Enterprise Project.</a:t>
            </a:r>
            <a:endParaRPr/>
          </a:p>
          <a:p>
            <a:pPr indent="-406400" lvl="0" marL="533400"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p:txBody>
      </p:sp>
      <p:sp>
        <p:nvSpPr>
          <p:cNvPr id="970" name="Google Shape;970;p84"/>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85"/>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LOGISTICS PROCESSES</a:t>
            </a:r>
            <a:endParaRPr/>
          </a:p>
        </p:txBody>
      </p:sp>
      <p:sp>
        <p:nvSpPr>
          <p:cNvPr id="976" name="Google Shape;976;p85"/>
          <p:cNvSpPr/>
          <p:nvPr/>
        </p:nvSpPr>
        <p:spPr>
          <a:xfrm>
            <a:off x="539750" y="1214438"/>
            <a:ext cx="18249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accent1"/>
                </a:solidFill>
                <a:latin typeface="Calibri"/>
                <a:ea typeface="Calibri"/>
                <a:cs typeface="Calibri"/>
                <a:sym typeface="Calibri"/>
              </a:rPr>
              <a:t>Production</a:t>
            </a:r>
            <a:endParaRPr/>
          </a:p>
        </p:txBody>
      </p:sp>
      <p:sp>
        <p:nvSpPr>
          <p:cNvPr id="977" name="Google Shape;977;p85"/>
          <p:cNvSpPr/>
          <p:nvPr/>
        </p:nvSpPr>
        <p:spPr>
          <a:xfrm>
            <a:off x="900114" y="1844675"/>
            <a:ext cx="78486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In the process of </a:t>
            </a:r>
            <a:r>
              <a:rPr lang="es-ES" sz="2000">
                <a:solidFill>
                  <a:srgbClr val="FF6600"/>
                </a:solidFill>
                <a:latin typeface="Calibri"/>
                <a:ea typeface="Calibri"/>
                <a:cs typeface="Calibri"/>
                <a:sym typeface="Calibri"/>
              </a:rPr>
              <a:t>preparing the product or service</a:t>
            </a:r>
            <a:r>
              <a:rPr lang="es-ES" sz="2000">
                <a:solidFill>
                  <a:schemeClr val="dk1"/>
                </a:solidFill>
                <a:latin typeface="Calibri"/>
                <a:ea typeface="Calibri"/>
                <a:cs typeface="Calibri"/>
                <a:sym typeface="Calibri"/>
              </a:rPr>
              <a:t>, the following must be:</a:t>
            </a:r>
            <a:endParaRPr sz="2000">
              <a:solidFill>
                <a:schemeClr val="dk1"/>
              </a:solidFill>
              <a:latin typeface="Calibri"/>
              <a:ea typeface="Calibri"/>
              <a:cs typeface="Calibri"/>
              <a:sym typeface="Calibri"/>
            </a:endParaRPr>
          </a:p>
        </p:txBody>
      </p:sp>
      <p:sp>
        <p:nvSpPr>
          <p:cNvPr id="978" name="Google Shape;978;p85"/>
          <p:cNvSpPr/>
          <p:nvPr/>
        </p:nvSpPr>
        <p:spPr>
          <a:xfrm>
            <a:off x="1403350" y="2276475"/>
            <a:ext cx="7345363" cy="132343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342900" lvl="0" marL="342900" marR="0" rtl="0" algn="l">
              <a:spcBef>
                <a:spcPts val="0"/>
              </a:spcBef>
              <a:spcAft>
                <a:spcPts val="0"/>
              </a:spcAft>
              <a:buClr>
                <a:srgbClr val="000204"/>
              </a:buClr>
              <a:buSzPts val="2000"/>
              <a:buFont typeface="Arial"/>
              <a:buChar char="•"/>
            </a:pPr>
            <a:r>
              <a:rPr lang="es-ES" sz="2000">
                <a:solidFill>
                  <a:srgbClr val="000204"/>
                </a:solidFill>
                <a:latin typeface="Calibri"/>
                <a:ea typeface="Calibri"/>
                <a:cs typeface="Calibri"/>
                <a:sym typeface="Calibri"/>
              </a:rPr>
              <a:t>Describe the activities required to produce the good or provide the service.</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Organize activities sequentially.</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Set times.</a:t>
            </a:r>
            <a:endParaRPr sz="2000">
              <a:solidFill>
                <a:srgbClr val="000204"/>
              </a:solidFill>
              <a:latin typeface="Calibri"/>
              <a:ea typeface="Calibri"/>
              <a:cs typeface="Calibri"/>
              <a:sym typeface="Calibri"/>
            </a:endParaRPr>
          </a:p>
        </p:txBody>
      </p:sp>
      <p:sp>
        <p:nvSpPr>
          <p:cNvPr id="979" name="Google Shape;979;p85"/>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86"/>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LOGISTICS PROCESSES</a:t>
            </a:r>
            <a:endParaRPr/>
          </a:p>
        </p:txBody>
      </p:sp>
      <p:sp>
        <p:nvSpPr>
          <p:cNvPr id="985" name="Google Shape;985;p86"/>
          <p:cNvSpPr/>
          <p:nvPr/>
        </p:nvSpPr>
        <p:spPr>
          <a:xfrm>
            <a:off x="395536" y="1052736"/>
            <a:ext cx="18249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accent1"/>
                </a:solidFill>
                <a:latin typeface="Calibri"/>
                <a:ea typeface="Calibri"/>
                <a:cs typeface="Calibri"/>
                <a:sym typeface="Calibri"/>
              </a:rPr>
              <a:t>Production</a:t>
            </a:r>
            <a:endParaRPr/>
          </a:p>
        </p:txBody>
      </p:sp>
      <p:sp>
        <p:nvSpPr>
          <p:cNvPr id="986" name="Google Shape;986;p86"/>
          <p:cNvSpPr/>
          <p:nvPr/>
        </p:nvSpPr>
        <p:spPr>
          <a:xfrm>
            <a:off x="416832" y="1602801"/>
            <a:ext cx="824388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In terms of </a:t>
            </a:r>
            <a:r>
              <a:rPr lang="es-ES" sz="2000">
                <a:solidFill>
                  <a:srgbClr val="FF6600"/>
                </a:solidFill>
                <a:latin typeface="Calibri"/>
                <a:ea typeface="Calibri"/>
                <a:cs typeface="Calibri"/>
                <a:sym typeface="Calibri"/>
              </a:rPr>
              <a:t>applied technology</a:t>
            </a:r>
            <a:r>
              <a:rPr lang="es-ES" sz="2000">
                <a:solidFill>
                  <a:schemeClr val="dk1"/>
                </a:solidFill>
                <a:latin typeface="Calibri"/>
                <a:ea typeface="Calibri"/>
                <a:cs typeface="Calibri"/>
                <a:sym typeface="Calibri"/>
              </a:rPr>
              <a:t>, it is important to take into account:</a:t>
            </a:r>
            <a:endParaRPr sz="2000">
              <a:solidFill>
                <a:schemeClr val="dk1"/>
              </a:solidFill>
              <a:latin typeface="Calibri"/>
              <a:ea typeface="Calibri"/>
              <a:cs typeface="Calibri"/>
              <a:sym typeface="Calibri"/>
            </a:endParaRPr>
          </a:p>
        </p:txBody>
      </p:sp>
      <p:sp>
        <p:nvSpPr>
          <p:cNvPr id="987" name="Google Shape;987;p86"/>
          <p:cNvSpPr/>
          <p:nvPr/>
        </p:nvSpPr>
        <p:spPr>
          <a:xfrm>
            <a:off x="905275" y="2198618"/>
            <a:ext cx="7667625" cy="224676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127000" lvl="0" marL="0"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ease of acquiring it.</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The special conditions for making use of it: patents, agreements.</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Special technical aspects (staff capacity, equipment, facilities, etc.).</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The protection of it and the risk of being copied.</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The pace of technological innovation in the business field in which our activity is developed.</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The Financial Standing.</a:t>
            </a:r>
            <a:endParaRPr sz="2000">
              <a:solidFill>
                <a:srgbClr val="000204"/>
              </a:solidFill>
              <a:latin typeface="Calibri"/>
              <a:ea typeface="Calibri"/>
              <a:cs typeface="Calibri"/>
              <a:sym typeface="Calibri"/>
            </a:endParaRPr>
          </a:p>
        </p:txBody>
      </p:sp>
      <p:sp>
        <p:nvSpPr>
          <p:cNvPr id="988" name="Google Shape;988;p86"/>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87"/>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LOGISTICS PROCESSES</a:t>
            </a:r>
            <a:endParaRPr/>
          </a:p>
        </p:txBody>
      </p:sp>
      <p:sp>
        <p:nvSpPr>
          <p:cNvPr id="994" name="Google Shape;994;p87"/>
          <p:cNvSpPr/>
          <p:nvPr/>
        </p:nvSpPr>
        <p:spPr>
          <a:xfrm>
            <a:off x="179388" y="1022648"/>
            <a:ext cx="17088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400">
                <a:solidFill>
                  <a:schemeClr val="accent1"/>
                </a:solidFill>
                <a:latin typeface="Calibri"/>
                <a:ea typeface="Calibri"/>
                <a:cs typeface="Calibri"/>
                <a:sym typeface="Calibri"/>
              </a:rPr>
              <a:t>Distribution</a:t>
            </a:r>
            <a:endParaRPr/>
          </a:p>
        </p:txBody>
      </p:sp>
      <p:sp>
        <p:nvSpPr>
          <p:cNvPr id="995" name="Google Shape;995;p87"/>
          <p:cNvSpPr/>
          <p:nvPr/>
        </p:nvSpPr>
        <p:spPr>
          <a:xfrm>
            <a:off x="485839" y="1484313"/>
            <a:ext cx="8334312" cy="342247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176213" lvl="0" marL="176213"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distribution channel affects profits, since the more intermediaries, the higher margins are left along the way. </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The more complex the distribution process, the less control. </a:t>
            </a:r>
            <a:br>
              <a:rPr lang="es-ES" sz="2000">
                <a:solidFill>
                  <a:srgbClr val="000204"/>
                </a:solidFill>
                <a:latin typeface="Calibri"/>
                <a:ea typeface="Calibri"/>
                <a:cs typeface="Calibri"/>
                <a:sym typeface="Calibri"/>
              </a:rPr>
            </a:br>
            <a:r>
              <a:rPr lang="es-ES" sz="2000">
                <a:solidFill>
                  <a:srgbClr val="000204"/>
                </a:solidFill>
                <a:latin typeface="Calibri"/>
                <a:ea typeface="Calibri"/>
                <a:cs typeface="Calibri"/>
                <a:sym typeface="Calibri"/>
              </a:rPr>
              <a:t>The main CHANNELS are</a:t>
            </a:r>
            <a:r>
              <a:rPr lang="es-ES" sz="2000">
                <a:solidFill>
                  <a:schemeClr val="dk1"/>
                </a:solidFill>
                <a:latin typeface="Calibri"/>
                <a:ea typeface="Calibri"/>
                <a:cs typeface="Calibri"/>
                <a:sym typeface="Calibri"/>
              </a:rPr>
              <a:t>:</a:t>
            </a:r>
            <a:endParaRPr/>
          </a:p>
          <a:p>
            <a:pPr indent="-49212" lvl="0" marL="176213" marR="0" rtl="0" algn="l">
              <a:spcBef>
                <a:spcPts val="0"/>
              </a:spcBef>
              <a:spcAft>
                <a:spcPts val="0"/>
              </a:spcAft>
              <a:buClr>
                <a:schemeClr val="lt1"/>
              </a:buClr>
              <a:buSzPts val="2000"/>
              <a:buFont typeface="Calibri"/>
              <a:buNone/>
            </a:pPr>
            <a:r>
              <a:t/>
            </a:r>
            <a:endParaRPr sz="2000">
              <a:solidFill>
                <a:schemeClr val="lt1"/>
              </a:solidFill>
              <a:latin typeface="Calibri"/>
              <a:ea typeface="Calibri"/>
              <a:cs typeface="Calibri"/>
              <a:sym typeface="Calibri"/>
            </a:endParaRPr>
          </a:p>
          <a:p>
            <a:pPr indent="-49212" lvl="0" marL="176213" marR="0" rtl="0" algn="l">
              <a:spcBef>
                <a:spcPts val="0"/>
              </a:spcBef>
              <a:spcAft>
                <a:spcPts val="0"/>
              </a:spcAft>
              <a:buClr>
                <a:schemeClr val="lt1"/>
              </a:buClr>
              <a:buSzPts val="2000"/>
              <a:buFont typeface="Calibri"/>
              <a:buNone/>
            </a:pPr>
            <a:r>
              <a:t/>
            </a:r>
            <a:endParaRPr sz="2000">
              <a:solidFill>
                <a:schemeClr val="lt1"/>
              </a:solidFill>
              <a:latin typeface="Calibri"/>
              <a:ea typeface="Calibri"/>
              <a:cs typeface="Calibri"/>
              <a:sym typeface="Calibri"/>
            </a:endParaRPr>
          </a:p>
          <a:p>
            <a:pPr indent="-49212" lvl="0" marL="176213" marR="0" rtl="0" algn="l">
              <a:spcBef>
                <a:spcPts val="0"/>
              </a:spcBef>
              <a:spcAft>
                <a:spcPts val="0"/>
              </a:spcAft>
              <a:buClr>
                <a:schemeClr val="lt1"/>
              </a:buClr>
              <a:buSzPts val="2000"/>
              <a:buFont typeface="Calibri"/>
              <a:buNone/>
            </a:pPr>
            <a:r>
              <a:t/>
            </a:r>
            <a:endParaRPr sz="2000">
              <a:solidFill>
                <a:schemeClr val="lt1"/>
              </a:solidFill>
              <a:latin typeface="Calibri"/>
              <a:ea typeface="Calibri"/>
              <a:cs typeface="Calibri"/>
              <a:sym typeface="Calibri"/>
            </a:endParaRPr>
          </a:p>
          <a:p>
            <a:pPr indent="-49212" lvl="0" marL="176213" marR="0" rtl="0" algn="l">
              <a:spcBef>
                <a:spcPts val="0"/>
              </a:spcBef>
              <a:spcAft>
                <a:spcPts val="0"/>
              </a:spcAft>
              <a:buClr>
                <a:schemeClr val="lt1"/>
              </a:buClr>
              <a:buSzPts val="2000"/>
              <a:buFont typeface="Calibri"/>
              <a:buNone/>
            </a:pPr>
            <a:r>
              <a:t/>
            </a:r>
            <a:endParaRPr sz="2000">
              <a:solidFill>
                <a:schemeClr val="lt1"/>
              </a:solidFill>
              <a:latin typeface="Calibri"/>
              <a:ea typeface="Calibri"/>
              <a:cs typeface="Calibri"/>
              <a:sym typeface="Calibri"/>
            </a:endParaRPr>
          </a:p>
          <a:p>
            <a:pPr indent="-49212" lvl="0" marL="176213" marR="0" rtl="0" algn="l">
              <a:spcBef>
                <a:spcPts val="0"/>
              </a:spcBef>
              <a:spcAft>
                <a:spcPts val="0"/>
              </a:spcAft>
              <a:buClr>
                <a:schemeClr val="lt1"/>
              </a:buClr>
              <a:buSzPts val="2000"/>
              <a:buFont typeface="Calibri"/>
              <a:buNone/>
            </a:pPr>
            <a:r>
              <a:t/>
            </a:r>
            <a:endParaRPr sz="2000">
              <a:solidFill>
                <a:schemeClr val="lt1"/>
              </a:solidFill>
              <a:latin typeface="Calibri"/>
              <a:ea typeface="Calibri"/>
              <a:cs typeface="Calibri"/>
              <a:sym typeface="Calibri"/>
            </a:endParaRPr>
          </a:p>
          <a:p>
            <a:pPr indent="-176213" lvl="0" marL="176213" marR="0" rtl="0" algn="l">
              <a:lnSpc>
                <a:spcPct val="80000"/>
              </a:lnSpc>
              <a:spcBef>
                <a:spcPts val="400"/>
              </a:spcBef>
              <a:spcAft>
                <a:spcPts val="0"/>
              </a:spcAft>
              <a:buClr>
                <a:schemeClr val="hlink"/>
              </a:buClr>
              <a:buSzPts val="1200"/>
              <a:buFont typeface="Noto Sans Symbols"/>
              <a:buNone/>
            </a:pPr>
            <a:r>
              <a:rPr lang="es-ES" sz="2000">
                <a:solidFill>
                  <a:srgbClr val="000204"/>
                </a:solidFill>
                <a:latin typeface="Calibri"/>
                <a:ea typeface="Calibri"/>
                <a:cs typeface="Calibri"/>
                <a:sym typeface="Calibri"/>
              </a:rPr>
              <a:t>Information technologies are expanding and diversifying the distribution CHANNELS available on the market.</a:t>
            </a:r>
            <a:endParaRPr sz="2000">
              <a:solidFill>
                <a:srgbClr val="000204"/>
              </a:solidFill>
              <a:latin typeface="Calibri"/>
              <a:ea typeface="Calibri"/>
              <a:cs typeface="Calibri"/>
              <a:sym typeface="Calibri"/>
            </a:endParaRPr>
          </a:p>
        </p:txBody>
      </p:sp>
      <p:sp>
        <p:nvSpPr>
          <p:cNvPr id="996" name="Google Shape;996;p87"/>
          <p:cNvSpPr/>
          <p:nvPr/>
        </p:nvSpPr>
        <p:spPr>
          <a:xfrm>
            <a:off x="899592" y="2780928"/>
            <a:ext cx="6983413"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lt1"/>
                </a:solidFill>
                <a:latin typeface="Calibri"/>
                <a:ea typeface="Calibri"/>
                <a:cs typeface="Calibri"/>
                <a:sym typeface="Calibri"/>
              </a:rPr>
              <a:t>Direct sale by manufacturer or producer</a:t>
            </a: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Sale through wholesalers</a:t>
            </a: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Retail sales</a:t>
            </a: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Sale through commissioners</a:t>
            </a:r>
            <a:br>
              <a:rPr lang="es-ES" sz="1800">
                <a:solidFill>
                  <a:schemeClr val="lt1"/>
                </a:solidFill>
                <a:latin typeface="Calibri"/>
                <a:ea typeface="Calibri"/>
                <a:cs typeface="Calibri"/>
                <a:sym typeface="Calibri"/>
              </a:rPr>
            </a:br>
            <a:r>
              <a:rPr lang="es-ES" sz="1800">
                <a:solidFill>
                  <a:schemeClr val="lt1"/>
                </a:solidFill>
                <a:latin typeface="Calibri"/>
                <a:ea typeface="Calibri"/>
                <a:cs typeface="Calibri"/>
                <a:sym typeface="Calibri"/>
              </a:rPr>
              <a:t>New forms of distribution such as FRANCHISES</a:t>
            </a:r>
            <a:endParaRPr sz="1800">
              <a:solidFill>
                <a:schemeClr val="lt1"/>
              </a:solidFill>
              <a:latin typeface="Calibri"/>
              <a:ea typeface="Calibri"/>
              <a:cs typeface="Calibri"/>
              <a:sym typeface="Calibri"/>
            </a:endParaRPr>
          </a:p>
        </p:txBody>
      </p:sp>
      <p:sp>
        <p:nvSpPr>
          <p:cNvPr id="997" name="Google Shape;997;p87"/>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88"/>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LOGISTICS PROCESSES</a:t>
            </a:r>
            <a:endParaRPr/>
          </a:p>
        </p:txBody>
      </p:sp>
      <p:sp>
        <p:nvSpPr>
          <p:cNvPr id="1003" name="Google Shape;1003;p88"/>
          <p:cNvSpPr/>
          <p:nvPr/>
        </p:nvSpPr>
        <p:spPr>
          <a:xfrm>
            <a:off x="138625" y="1126921"/>
            <a:ext cx="621490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rgbClr val="000204"/>
                </a:solidFill>
                <a:latin typeface="Calibri"/>
                <a:ea typeface="Calibri"/>
                <a:cs typeface="Calibri"/>
                <a:sym typeface="Calibri"/>
              </a:rPr>
              <a:t>On </a:t>
            </a:r>
            <a:r>
              <a:rPr lang="es-ES" sz="2400">
                <a:solidFill>
                  <a:schemeClr val="accent1"/>
                </a:solidFill>
                <a:latin typeface="Calibri"/>
                <a:ea typeface="Calibri"/>
                <a:cs typeface="Calibri"/>
                <a:sym typeface="Calibri"/>
              </a:rPr>
              <a:t>production</a:t>
            </a:r>
            <a:r>
              <a:rPr lang="es-ES" sz="2400">
                <a:solidFill>
                  <a:srgbClr val="000204"/>
                </a:solidFill>
                <a:latin typeface="Calibri"/>
                <a:ea typeface="Calibri"/>
                <a:cs typeface="Calibri"/>
                <a:sym typeface="Calibri"/>
              </a:rPr>
              <a:t> it will be necessary to determine:</a:t>
            </a:r>
            <a:endParaRPr b="1" sz="2400">
              <a:solidFill>
                <a:srgbClr val="000204"/>
              </a:solidFill>
              <a:latin typeface="Calibri"/>
              <a:ea typeface="Calibri"/>
              <a:cs typeface="Calibri"/>
              <a:sym typeface="Calibri"/>
            </a:endParaRPr>
          </a:p>
        </p:txBody>
      </p:sp>
      <p:sp>
        <p:nvSpPr>
          <p:cNvPr id="1004" name="Google Shape;1004;p88"/>
          <p:cNvSpPr/>
          <p:nvPr/>
        </p:nvSpPr>
        <p:spPr>
          <a:xfrm>
            <a:off x="574675" y="1786410"/>
            <a:ext cx="7850188" cy="3170099"/>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66700" lvl="0" marL="442913"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characteristics of the product or service and its add-ons (product engineering).</a:t>
            </a:r>
            <a:endParaRPr/>
          </a:p>
          <a:p>
            <a:pPr indent="-139700" lvl="0" marL="442913"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6700" lvl="0" marL="442913"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process of elaboration of the product or service -process engineering-.</a:t>
            </a:r>
            <a:endParaRPr/>
          </a:p>
          <a:p>
            <a:pPr indent="-139700" lvl="0" marL="442913"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6700" lvl="0" marL="442913"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technology to be applied.</a:t>
            </a:r>
            <a:endParaRPr/>
          </a:p>
          <a:p>
            <a:pPr indent="-139700" lvl="0" marL="442913"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66700" lvl="0" marL="442913" marR="0" rtl="0" algn="l">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cost determination of the product or service.</a:t>
            </a:r>
            <a:endParaRPr/>
          </a:p>
          <a:p>
            <a:pPr indent="-139700" lvl="0" marL="442913"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p:txBody>
      </p:sp>
      <p:sp>
        <p:nvSpPr>
          <p:cNvPr id="1005" name="Google Shape;1005;p88"/>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sp>
        <p:nvSpPr>
          <p:cNvPr id="1010" name="Google Shape;1010;p89"/>
          <p:cNvSpPr/>
          <p:nvPr/>
        </p:nvSpPr>
        <p:spPr>
          <a:xfrm>
            <a:off x="179388" y="260350"/>
            <a:ext cx="8640762" cy="630238"/>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LOGISTICS PROCESSES</a:t>
            </a:r>
            <a:endParaRPr/>
          </a:p>
        </p:txBody>
      </p:sp>
      <p:sp>
        <p:nvSpPr>
          <p:cNvPr id="1011" name="Google Shape;1011;p89"/>
          <p:cNvSpPr/>
          <p:nvPr/>
        </p:nvSpPr>
        <p:spPr>
          <a:xfrm>
            <a:off x="133334" y="1196752"/>
            <a:ext cx="535229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400">
                <a:solidFill>
                  <a:srgbClr val="000204"/>
                </a:solidFill>
                <a:latin typeface="Calibri"/>
                <a:ea typeface="Calibri"/>
                <a:cs typeface="Calibri"/>
                <a:sym typeface="Calibri"/>
              </a:rPr>
              <a:t>As for </a:t>
            </a:r>
            <a:r>
              <a:rPr lang="es-ES" sz="2400">
                <a:solidFill>
                  <a:schemeClr val="accent1"/>
                </a:solidFill>
                <a:latin typeface="Calibri"/>
                <a:ea typeface="Calibri"/>
                <a:cs typeface="Calibri"/>
                <a:sym typeface="Calibri"/>
              </a:rPr>
              <a:t>Own Production </a:t>
            </a:r>
            <a:r>
              <a:rPr lang="es-ES" sz="2400">
                <a:solidFill>
                  <a:srgbClr val="000204"/>
                </a:solidFill>
                <a:latin typeface="Calibri"/>
                <a:ea typeface="Calibri"/>
                <a:cs typeface="Calibri"/>
                <a:sym typeface="Calibri"/>
              </a:rPr>
              <a:t>vs. </a:t>
            </a:r>
            <a:r>
              <a:rPr lang="es-ES" sz="2400">
                <a:solidFill>
                  <a:schemeClr val="accent1"/>
                </a:solidFill>
                <a:latin typeface="Calibri"/>
                <a:ea typeface="Calibri"/>
                <a:cs typeface="Calibri"/>
                <a:sym typeface="Calibri"/>
              </a:rPr>
              <a:t>Subcontracting</a:t>
            </a:r>
            <a:endParaRPr sz="2400">
              <a:solidFill>
                <a:schemeClr val="accent1"/>
              </a:solidFill>
              <a:latin typeface="Calibri"/>
              <a:ea typeface="Calibri"/>
              <a:cs typeface="Calibri"/>
              <a:sym typeface="Calibri"/>
            </a:endParaRPr>
          </a:p>
        </p:txBody>
      </p:sp>
      <p:sp>
        <p:nvSpPr>
          <p:cNvPr id="1012" name="Google Shape;1012;p89"/>
          <p:cNvSpPr/>
          <p:nvPr/>
        </p:nvSpPr>
        <p:spPr>
          <a:xfrm>
            <a:off x="755650" y="1844824"/>
            <a:ext cx="7488237" cy="1938992"/>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274638" lvl="0" marL="274638" marR="0" rtl="0" algn="just">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The company must carry out the key processes, which are the generators of value and in which there are competitive advantages.</a:t>
            </a:r>
            <a:endParaRPr/>
          </a:p>
          <a:p>
            <a:pPr indent="-147638" lvl="0" marL="274638" marR="0" rtl="0" algn="l">
              <a:spcBef>
                <a:spcPts val="0"/>
              </a:spcBef>
              <a:spcAft>
                <a:spcPts val="0"/>
              </a:spcAft>
              <a:buClr>
                <a:schemeClr val="dk1"/>
              </a:buClr>
              <a:buSzPts val="2000"/>
              <a:buFont typeface="Calibri"/>
              <a:buNone/>
            </a:pPr>
            <a:r>
              <a:t/>
            </a:r>
            <a:endParaRPr sz="2000">
              <a:solidFill>
                <a:srgbClr val="000204"/>
              </a:solidFill>
              <a:latin typeface="Calibri"/>
              <a:ea typeface="Calibri"/>
              <a:cs typeface="Calibri"/>
              <a:sym typeface="Calibri"/>
            </a:endParaRPr>
          </a:p>
          <a:p>
            <a:pPr indent="-274638" lvl="0" marL="274638" marR="0" rtl="0" algn="just">
              <a:spcBef>
                <a:spcPts val="0"/>
              </a:spcBef>
              <a:spcAft>
                <a:spcPts val="0"/>
              </a:spcAft>
              <a:buClr>
                <a:srgbClr val="000204"/>
              </a:buClr>
              <a:buSzPts val="2000"/>
              <a:buFont typeface="Calibri"/>
              <a:buChar char="•"/>
            </a:pPr>
            <a:r>
              <a:rPr lang="es-ES" sz="2000">
                <a:solidFill>
                  <a:srgbClr val="000204"/>
                </a:solidFill>
                <a:latin typeface="Calibri"/>
                <a:ea typeface="Calibri"/>
                <a:cs typeface="Calibri"/>
                <a:sym typeface="Calibri"/>
              </a:rPr>
              <a:t>By contrast, it should be considered the idea of outsourcing the rest of the processes and the balance between the cost of subcontracting and the risk of fixed costs should also be considered.</a:t>
            </a:r>
            <a:endParaRPr sz="2000">
              <a:solidFill>
                <a:srgbClr val="000204"/>
              </a:solidFill>
              <a:latin typeface="Calibri"/>
              <a:ea typeface="Calibri"/>
              <a:cs typeface="Calibri"/>
              <a:sym typeface="Calibri"/>
            </a:endParaRPr>
          </a:p>
        </p:txBody>
      </p:sp>
      <p:sp>
        <p:nvSpPr>
          <p:cNvPr id="1013" name="Google Shape;1013;p89"/>
          <p:cNvSpPr/>
          <p:nvPr>
            <p:ph idx="12" type="sldNum"/>
          </p:nvPr>
        </p:nvSpPr>
        <p:spPr>
          <a:xfrm>
            <a:off x="8401038" y="6170822"/>
            <a:ext cx="742962" cy="502920"/>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nvSpPr>
        <p:spPr>
          <a:xfrm>
            <a:off x="4427984" y="1350402"/>
            <a:ext cx="4536504"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0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1" name="Google Shape;181;p9"/>
          <p:cNvSpPr txBox="1"/>
          <p:nvPr>
            <p:ph type="title"/>
          </p:nvPr>
        </p:nvSpPr>
        <p:spPr>
          <a:xfrm>
            <a:off x="611560" y="260648"/>
            <a:ext cx="8136904"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ENTREPRENEUR'S PROFILE</a:t>
            </a:r>
            <a:endParaRPr/>
          </a:p>
        </p:txBody>
      </p:sp>
      <p:pic>
        <p:nvPicPr>
          <p:cNvPr descr="personalCoaching1.jpg" id="182" name="Google Shape;182;p9"/>
          <p:cNvPicPr preferRelativeResize="0"/>
          <p:nvPr>
            <p:ph idx="1" type="body"/>
          </p:nvPr>
        </p:nvPicPr>
        <p:blipFill rotWithShape="1">
          <a:blip r:embed="rId3">
            <a:alphaModFix/>
          </a:blip>
          <a:srcRect b="0" l="0" r="0" t="0"/>
          <a:stretch/>
        </p:blipFill>
        <p:spPr>
          <a:xfrm>
            <a:off x="4788024" y="769069"/>
            <a:ext cx="4176463" cy="4176463"/>
          </a:xfrm>
          <a:prstGeom prst="rect">
            <a:avLst/>
          </a:prstGeom>
          <a:noFill/>
          <a:ln>
            <a:noFill/>
          </a:ln>
        </p:spPr>
      </p:pic>
      <p:sp>
        <p:nvSpPr>
          <p:cNvPr id="183" name="Google Shape;183;p9"/>
          <p:cNvSpPr/>
          <p:nvPr/>
        </p:nvSpPr>
        <p:spPr>
          <a:xfrm>
            <a:off x="339748" y="1431931"/>
            <a:ext cx="3888432"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2"/>
                </a:solidFill>
                <a:latin typeface="Arial"/>
                <a:ea typeface="Arial"/>
                <a:cs typeface="Arial"/>
                <a:sym typeface="Arial"/>
              </a:rPr>
              <a:t>Commitment</a:t>
            </a:r>
            <a:endParaRPr/>
          </a:p>
          <a:p>
            <a:pPr indent="0" lvl="0" marL="0" marR="0" rtl="0" algn="ctr">
              <a:spcBef>
                <a:spcPts val="0"/>
              </a:spcBef>
              <a:spcAft>
                <a:spcPts val="0"/>
              </a:spcAft>
              <a:buNone/>
            </a:pPr>
            <a:r>
              <a:t/>
            </a:r>
            <a:endParaRPr b="1" sz="2000">
              <a:solidFill>
                <a:schemeClr val="dk2"/>
              </a:solidFill>
              <a:latin typeface="Arial"/>
              <a:ea typeface="Arial"/>
              <a:cs typeface="Arial"/>
              <a:sym typeface="Arial"/>
            </a:endParaRPr>
          </a:p>
          <a:p>
            <a:pPr indent="0" lvl="0" marL="0" marR="0" rtl="0" algn="ctr">
              <a:spcBef>
                <a:spcPts val="0"/>
              </a:spcBef>
              <a:spcAft>
                <a:spcPts val="0"/>
              </a:spcAft>
              <a:buNone/>
            </a:pPr>
            <a:r>
              <a:rPr b="1" lang="es-ES" sz="2000">
                <a:solidFill>
                  <a:schemeClr val="dk2"/>
                </a:solidFill>
                <a:latin typeface="Arial"/>
                <a:ea typeface="Arial"/>
                <a:cs typeface="Arial"/>
                <a:sym typeface="Arial"/>
              </a:rPr>
              <a:t>Constancy</a:t>
            </a:r>
            <a:endParaRPr/>
          </a:p>
          <a:p>
            <a:pPr indent="0" lvl="0" marL="0" marR="0" rtl="0" algn="ctr">
              <a:spcBef>
                <a:spcPts val="0"/>
              </a:spcBef>
              <a:spcAft>
                <a:spcPts val="0"/>
              </a:spcAft>
              <a:buNone/>
            </a:pPr>
            <a:r>
              <a:t/>
            </a:r>
            <a:endParaRPr b="1" sz="2000">
              <a:solidFill>
                <a:schemeClr val="dk2"/>
              </a:solidFill>
              <a:latin typeface="Arial"/>
              <a:ea typeface="Arial"/>
              <a:cs typeface="Arial"/>
              <a:sym typeface="Arial"/>
            </a:endParaRPr>
          </a:p>
          <a:p>
            <a:pPr indent="0" lvl="0" marL="0" marR="0" rtl="0" algn="ctr">
              <a:spcBef>
                <a:spcPts val="0"/>
              </a:spcBef>
              <a:spcAft>
                <a:spcPts val="0"/>
              </a:spcAft>
              <a:buNone/>
            </a:pPr>
            <a:r>
              <a:rPr b="1" lang="es-ES" sz="2000">
                <a:solidFill>
                  <a:schemeClr val="dk2"/>
                </a:solidFill>
                <a:latin typeface="Arial"/>
                <a:ea typeface="Arial"/>
                <a:cs typeface="Arial"/>
                <a:sym typeface="Arial"/>
              </a:rPr>
              <a:t>Perseverance</a:t>
            </a:r>
            <a:endParaRPr/>
          </a:p>
          <a:p>
            <a:pPr indent="0" lvl="0" marL="0" marR="0" rtl="0" algn="ctr">
              <a:spcBef>
                <a:spcPts val="0"/>
              </a:spcBef>
              <a:spcAft>
                <a:spcPts val="0"/>
              </a:spcAft>
              <a:buNone/>
            </a:pPr>
            <a:r>
              <a:t/>
            </a:r>
            <a:endParaRPr b="1" sz="2000">
              <a:solidFill>
                <a:schemeClr val="dk2"/>
              </a:solidFill>
              <a:latin typeface="Arial"/>
              <a:ea typeface="Arial"/>
              <a:cs typeface="Arial"/>
              <a:sym typeface="Arial"/>
            </a:endParaRPr>
          </a:p>
          <a:p>
            <a:pPr indent="0" lvl="0" marL="0" marR="0" rtl="0" algn="ctr">
              <a:spcBef>
                <a:spcPts val="0"/>
              </a:spcBef>
              <a:spcAft>
                <a:spcPts val="0"/>
              </a:spcAft>
              <a:buNone/>
            </a:pPr>
            <a:r>
              <a:rPr b="1" lang="es-ES" sz="2000">
                <a:solidFill>
                  <a:schemeClr val="dk2"/>
                </a:solidFill>
                <a:latin typeface="Arial"/>
                <a:ea typeface="Arial"/>
                <a:cs typeface="Arial"/>
                <a:sym typeface="Arial"/>
              </a:rPr>
              <a:t>Deal of effort</a:t>
            </a:r>
            <a:endParaRPr sz="1800">
              <a:solidFill>
                <a:schemeClr val="dk2"/>
              </a:solidFill>
              <a:latin typeface="Calibri"/>
              <a:ea typeface="Calibri"/>
              <a:cs typeface="Calibri"/>
              <a:sym typeface="Calibri"/>
            </a:endParaRPr>
          </a:p>
          <a:p>
            <a:pPr indent="0" lvl="0" marL="0" marR="0" rtl="0" algn="ctr">
              <a:spcBef>
                <a:spcPts val="0"/>
              </a:spcBef>
              <a:spcAft>
                <a:spcPts val="0"/>
              </a:spcAft>
              <a:buNone/>
            </a:pPr>
            <a:r>
              <a:t/>
            </a:r>
            <a:endParaRPr b="1" sz="2000">
              <a:solidFill>
                <a:schemeClr val="dk2"/>
              </a:solidFill>
              <a:latin typeface="Arial"/>
              <a:ea typeface="Arial"/>
              <a:cs typeface="Arial"/>
              <a:sym typeface="Arial"/>
            </a:endParaRPr>
          </a:p>
          <a:p>
            <a:pPr indent="0" lvl="0" marL="0" marR="0" rtl="0" algn="ctr">
              <a:spcBef>
                <a:spcPts val="0"/>
              </a:spcBef>
              <a:spcAft>
                <a:spcPts val="0"/>
              </a:spcAft>
              <a:buNone/>
            </a:pPr>
            <a:r>
              <a:rPr b="1" lang="es-ES" sz="2000">
                <a:solidFill>
                  <a:schemeClr val="dk2"/>
                </a:solidFill>
                <a:latin typeface="Arial"/>
                <a:ea typeface="Arial"/>
                <a:cs typeface="Arial"/>
                <a:sym typeface="Arial"/>
              </a:rPr>
              <a:t>Enthusiasm</a:t>
            </a:r>
            <a:endParaRPr b="1" sz="1800">
              <a:solidFill>
                <a:schemeClr val="dk2"/>
              </a:solidFill>
              <a:latin typeface="Calibri"/>
              <a:ea typeface="Calibri"/>
              <a:cs typeface="Calibri"/>
              <a:sym typeface="Calibri"/>
            </a:endParaRPr>
          </a:p>
        </p:txBody>
      </p:sp>
      <p:sp>
        <p:nvSpPr>
          <p:cNvPr id="184" name="Google Shape;184;p9"/>
          <p:cNvSpPr/>
          <p:nvPr>
            <p:ph idx="12" type="sldNum"/>
          </p:nvPr>
        </p:nvSpPr>
        <p:spPr>
          <a:xfrm>
            <a:off x="8153127" y="6165304"/>
            <a:ext cx="750831" cy="508438"/>
          </a:xfrm>
          <a:prstGeom prst="ellipse">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 calcmode="lin" valueType="num">
                                      <p:cBhvr additive="base">
                                        <p:cTn dur="2000"/>
                                        <p:tgtEl>
                                          <p:spTgt spid="183">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 calcmode="lin" valueType="num">
                                      <p:cBhvr additive="base">
                                        <p:cTn dur="2000"/>
                                        <p:tgtEl>
                                          <p:spTgt spid="183">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 calcmode="lin" valueType="num">
                                      <p:cBhvr additive="base">
                                        <p:cTn dur="2000"/>
                                        <p:tgtEl>
                                          <p:spTgt spid="183">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anim calcmode="lin" valueType="num">
                                      <p:cBhvr additive="base">
                                        <p:cTn dur="2000"/>
                                        <p:tgtEl>
                                          <p:spTgt spid="183">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anim calcmode="lin" valueType="num">
                                      <p:cBhvr additive="base">
                                        <p:cTn dur="2000"/>
                                        <p:tgtEl>
                                          <p:spTgt spid="183">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5" st="5"/>
                                            </p:txEl>
                                          </p:spTgt>
                                        </p:tgtEl>
                                        <p:attrNameLst>
                                          <p:attrName>style.visibility</p:attrName>
                                        </p:attrNameLst>
                                      </p:cBhvr>
                                      <p:to>
                                        <p:strVal val="visible"/>
                                      </p:to>
                                    </p:set>
                                    <p:anim calcmode="lin" valueType="num">
                                      <p:cBhvr additive="base">
                                        <p:cTn dur="2000"/>
                                        <p:tgtEl>
                                          <p:spTgt spid="183">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6" st="6"/>
                                            </p:txEl>
                                          </p:spTgt>
                                        </p:tgtEl>
                                        <p:attrNameLst>
                                          <p:attrName>style.visibility</p:attrName>
                                        </p:attrNameLst>
                                      </p:cBhvr>
                                      <p:to>
                                        <p:strVal val="visible"/>
                                      </p:to>
                                    </p:set>
                                    <p:anim calcmode="lin" valueType="num">
                                      <p:cBhvr additive="base">
                                        <p:cTn dur="2000"/>
                                        <p:tgtEl>
                                          <p:spTgt spid="183">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7" st="7"/>
                                            </p:txEl>
                                          </p:spTgt>
                                        </p:tgtEl>
                                        <p:attrNameLst>
                                          <p:attrName>style.visibility</p:attrName>
                                        </p:attrNameLst>
                                      </p:cBhvr>
                                      <p:to>
                                        <p:strVal val="visible"/>
                                      </p:to>
                                    </p:set>
                                    <p:anim calcmode="lin" valueType="num">
                                      <p:cBhvr additive="base">
                                        <p:cTn dur="2000"/>
                                        <p:tgtEl>
                                          <p:spTgt spid="183">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83">
                                            <p:txEl>
                                              <p:pRg end="8" st="8"/>
                                            </p:txEl>
                                          </p:spTgt>
                                        </p:tgtEl>
                                        <p:attrNameLst>
                                          <p:attrName>style.visibility</p:attrName>
                                        </p:attrNameLst>
                                      </p:cBhvr>
                                      <p:to>
                                        <p:strVal val="visible"/>
                                      </p:to>
                                    </p:set>
                                    <p:anim calcmode="lin" valueType="num">
                                      <p:cBhvr additive="base">
                                        <p:cTn dur="2000"/>
                                        <p:tgtEl>
                                          <p:spTgt spid="183">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90"/>
          <p:cNvSpPr/>
          <p:nvPr/>
        </p:nvSpPr>
        <p:spPr>
          <a:xfrm>
            <a:off x="611560" y="384825"/>
            <a:ext cx="7920880" cy="51159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PROMOTION</a:t>
            </a:r>
            <a:endParaRPr sz="2600" cap="none">
              <a:solidFill>
                <a:srgbClr val="FF6600"/>
              </a:solidFill>
              <a:latin typeface="Calibri"/>
              <a:ea typeface="Calibri"/>
              <a:cs typeface="Calibri"/>
              <a:sym typeface="Calibri"/>
            </a:endParaRPr>
          </a:p>
        </p:txBody>
      </p:sp>
      <p:sp>
        <p:nvSpPr>
          <p:cNvPr id="1019" name="Google Shape;1019;p90"/>
          <p:cNvSpPr/>
          <p:nvPr/>
        </p:nvSpPr>
        <p:spPr>
          <a:xfrm>
            <a:off x="527234" y="896423"/>
            <a:ext cx="7907153" cy="826551"/>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Tools that stimulate sales in the short term. The main functions are: Inform (make yourself known), persuade (attract the consumer) and remember.</a:t>
            </a:r>
            <a:endParaRPr sz="1800">
              <a:solidFill>
                <a:schemeClr val="dk1"/>
              </a:solidFill>
              <a:latin typeface="Calibri"/>
              <a:ea typeface="Calibri"/>
              <a:cs typeface="Calibri"/>
              <a:sym typeface="Calibri"/>
            </a:endParaRPr>
          </a:p>
        </p:txBody>
      </p:sp>
      <p:grpSp>
        <p:nvGrpSpPr>
          <p:cNvPr id="1020" name="Google Shape;1020;p90"/>
          <p:cNvGrpSpPr/>
          <p:nvPr/>
        </p:nvGrpSpPr>
        <p:grpSpPr>
          <a:xfrm>
            <a:off x="2353682" y="1724380"/>
            <a:ext cx="3907898" cy="3845978"/>
            <a:chOff x="1094050" y="1406"/>
            <a:chExt cx="3907898" cy="3845978"/>
          </a:xfrm>
        </p:grpSpPr>
        <p:sp>
          <p:nvSpPr>
            <p:cNvPr id="1021" name="Google Shape;1021;p90"/>
            <p:cNvSpPr/>
            <p:nvPr/>
          </p:nvSpPr>
          <p:spPr>
            <a:xfrm>
              <a:off x="1374925" y="501235"/>
              <a:ext cx="3346149" cy="3346149"/>
            </a:xfrm>
            <a:prstGeom prst="blockArc">
              <a:avLst>
                <a:gd fmla="val 9000000" name="adj1"/>
                <a:gd fmla="val 16200000" name="adj2"/>
                <a:gd fmla="val 4636" name="adj3"/>
              </a:avLst>
            </a:prstGeom>
            <a:solidFill>
              <a:srgbClr val="A7CC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2" name="Google Shape;1022;p90"/>
            <p:cNvSpPr/>
            <p:nvPr/>
          </p:nvSpPr>
          <p:spPr>
            <a:xfrm>
              <a:off x="1374925" y="501235"/>
              <a:ext cx="3346149" cy="3346149"/>
            </a:xfrm>
            <a:prstGeom prst="blockArc">
              <a:avLst>
                <a:gd fmla="val 1800000" name="adj1"/>
                <a:gd fmla="val 9000000" name="adj2"/>
                <a:gd fmla="val 4636" name="adj3"/>
              </a:avLst>
            </a:prstGeom>
            <a:solidFill>
              <a:srgbClr val="AAD1C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3" name="Google Shape;1023;p90"/>
            <p:cNvSpPr/>
            <p:nvPr/>
          </p:nvSpPr>
          <p:spPr>
            <a:xfrm>
              <a:off x="1374925" y="501235"/>
              <a:ext cx="3346149" cy="3346149"/>
            </a:xfrm>
            <a:prstGeom prst="blockArc">
              <a:avLst>
                <a:gd fmla="val 16200000" name="adj1"/>
                <a:gd fmla="val 1800000" name="adj2"/>
                <a:gd fmla="val 4636" name="adj3"/>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4" name="Google Shape;1024;p90"/>
            <p:cNvSpPr/>
            <p:nvPr/>
          </p:nvSpPr>
          <p:spPr>
            <a:xfrm>
              <a:off x="2207569" y="1367589"/>
              <a:ext cx="1680860" cy="1613441"/>
            </a:xfrm>
            <a:prstGeom prst="ellipse">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5" name="Google Shape;1025;p90"/>
            <p:cNvSpPr txBox="1"/>
            <p:nvPr/>
          </p:nvSpPr>
          <p:spPr>
            <a:xfrm>
              <a:off x="2453725" y="1603872"/>
              <a:ext cx="1188548" cy="1140875"/>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s-ES" sz="1600">
                  <a:solidFill>
                    <a:schemeClr val="lt1"/>
                  </a:solidFill>
                  <a:latin typeface="Calibri"/>
                  <a:ea typeface="Calibri"/>
                  <a:cs typeface="Calibri"/>
                  <a:sym typeface="Calibri"/>
                </a:rPr>
                <a:t>Key elements of promotions</a:t>
              </a:r>
              <a:endParaRPr b="0" sz="1600">
                <a:solidFill>
                  <a:schemeClr val="lt1"/>
                </a:solidFill>
                <a:latin typeface="Calibri"/>
                <a:ea typeface="Calibri"/>
                <a:cs typeface="Calibri"/>
                <a:sym typeface="Calibri"/>
              </a:endParaRPr>
            </a:p>
          </p:txBody>
        </p:sp>
        <p:sp>
          <p:nvSpPr>
            <p:cNvPr id="1026" name="Google Shape;1026;p90"/>
            <p:cNvSpPr/>
            <p:nvPr/>
          </p:nvSpPr>
          <p:spPr>
            <a:xfrm>
              <a:off x="2509391" y="1406"/>
              <a:ext cx="1077217" cy="1077217"/>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7" name="Google Shape;1027;p90"/>
            <p:cNvSpPr txBox="1"/>
            <p:nvPr/>
          </p:nvSpPr>
          <p:spPr>
            <a:xfrm>
              <a:off x="2667146" y="159161"/>
              <a:ext cx="761707" cy="76170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lang="es-ES" sz="1600">
                  <a:solidFill>
                    <a:schemeClr val="lt1"/>
                  </a:solidFill>
                  <a:latin typeface="Calibri"/>
                  <a:ea typeface="Calibri"/>
                  <a:cs typeface="Calibri"/>
                  <a:sym typeface="Calibri"/>
                </a:rPr>
                <a:t>Target</a:t>
              </a:r>
              <a:endParaRPr b="0" sz="1600">
                <a:solidFill>
                  <a:schemeClr val="lt1"/>
                </a:solidFill>
                <a:latin typeface="Calibri"/>
                <a:ea typeface="Calibri"/>
                <a:cs typeface="Calibri"/>
                <a:sym typeface="Calibri"/>
              </a:endParaRPr>
            </a:p>
          </p:txBody>
        </p:sp>
        <p:sp>
          <p:nvSpPr>
            <p:cNvPr id="1028" name="Google Shape;1028;p90"/>
            <p:cNvSpPr/>
            <p:nvPr/>
          </p:nvSpPr>
          <p:spPr>
            <a:xfrm>
              <a:off x="3924731" y="2452848"/>
              <a:ext cx="1077217" cy="1077217"/>
            </a:xfrm>
            <a:prstGeom prst="ellipse">
              <a:avLst/>
            </a:prstGeom>
            <a:solidFill>
              <a:srgbClr val="AAD1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29" name="Google Shape;1029;p90"/>
            <p:cNvSpPr txBox="1"/>
            <p:nvPr/>
          </p:nvSpPr>
          <p:spPr>
            <a:xfrm>
              <a:off x="4082486" y="2610603"/>
              <a:ext cx="761707" cy="76170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lang="es-ES" sz="1600">
                  <a:solidFill>
                    <a:schemeClr val="lt1"/>
                  </a:solidFill>
                  <a:latin typeface="Calibri"/>
                  <a:ea typeface="Calibri"/>
                  <a:cs typeface="Calibri"/>
                  <a:sym typeface="Calibri"/>
                </a:rPr>
                <a:t>Dates</a:t>
              </a:r>
              <a:endParaRPr b="0" sz="1600">
                <a:solidFill>
                  <a:schemeClr val="lt1"/>
                </a:solidFill>
                <a:latin typeface="Calibri"/>
                <a:ea typeface="Calibri"/>
                <a:cs typeface="Calibri"/>
                <a:sym typeface="Calibri"/>
              </a:endParaRPr>
            </a:p>
          </p:txBody>
        </p:sp>
        <p:sp>
          <p:nvSpPr>
            <p:cNvPr id="1030" name="Google Shape;1030;p90"/>
            <p:cNvSpPr/>
            <p:nvPr/>
          </p:nvSpPr>
          <p:spPr>
            <a:xfrm>
              <a:off x="1094050" y="2452848"/>
              <a:ext cx="1077217" cy="1077217"/>
            </a:xfrm>
            <a:prstGeom prst="ellipse">
              <a:avLst/>
            </a:prstGeom>
            <a:solidFill>
              <a:srgbClr val="A7CCD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31" name="Google Shape;1031;p90"/>
            <p:cNvSpPr txBox="1"/>
            <p:nvPr/>
          </p:nvSpPr>
          <p:spPr>
            <a:xfrm>
              <a:off x="1251805" y="2610603"/>
              <a:ext cx="761707" cy="761707"/>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Calibri"/>
                <a:buNone/>
              </a:pPr>
              <a:r>
                <a:rPr b="0" lang="es-ES" sz="1600">
                  <a:solidFill>
                    <a:schemeClr val="lt1"/>
                  </a:solidFill>
                  <a:latin typeface="Calibri"/>
                  <a:ea typeface="Calibri"/>
                  <a:cs typeface="Calibri"/>
                  <a:sym typeface="Calibri"/>
                </a:rPr>
                <a:t>Media</a:t>
              </a:r>
              <a:endParaRPr b="0" sz="1600">
                <a:solidFill>
                  <a:schemeClr val="lt1"/>
                </a:solidFill>
                <a:latin typeface="Calibri"/>
                <a:ea typeface="Calibri"/>
                <a:cs typeface="Calibri"/>
                <a:sym typeface="Calibri"/>
              </a:endParaRPr>
            </a:p>
          </p:txBody>
        </p:sp>
      </p:grpSp>
      <p:grpSp>
        <p:nvGrpSpPr>
          <p:cNvPr id="1032" name="Google Shape;1032;p90"/>
          <p:cNvGrpSpPr/>
          <p:nvPr/>
        </p:nvGrpSpPr>
        <p:grpSpPr>
          <a:xfrm>
            <a:off x="5004048" y="1722974"/>
            <a:ext cx="3969143" cy="1850609"/>
            <a:chOff x="5004048" y="1722974"/>
            <a:chExt cx="3969143" cy="1850609"/>
          </a:xfrm>
        </p:grpSpPr>
        <p:sp>
          <p:nvSpPr>
            <p:cNvPr id="1033" name="Google Shape;1033;p90"/>
            <p:cNvSpPr/>
            <p:nvPr/>
          </p:nvSpPr>
          <p:spPr>
            <a:xfrm>
              <a:off x="6444208" y="1722974"/>
              <a:ext cx="2528983" cy="1850609"/>
            </a:xfrm>
            <a:prstGeom prst="rect">
              <a:avLst/>
            </a:prstGeom>
            <a:solidFill>
              <a:srgbClr val="EDF4F6"/>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1400">
                  <a:solidFill>
                    <a:schemeClr val="dk1"/>
                  </a:solidFill>
                  <a:latin typeface="Calibri"/>
                  <a:ea typeface="Calibri"/>
                  <a:cs typeface="Calibri"/>
                  <a:sym typeface="Calibri"/>
                </a:rPr>
                <a:t>To choose the target audience it is necessary:</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Familiarization with the product</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Who and how uses the product</a:t>
              </a:r>
              <a:endParaRPr/>
            </a:p>
            <a:p>
              <a:pPr indent="-285750" lvl="0" marL="285750" marR="0" rtl="0" algn="l">
                <a:spcBef>
                  <a:spcPts val="0"/>
                </a:spcBef>
                <a:spcAft>
                  <a:spcPts val="0"/>
                </a:spcAft>
                <a:buClr>
                  <a:schemeClr val="dk1"/>
                </a:buClr>
                <a:buSzPts val="1400"/>
                <a:buFont typeface="Arial"/>
                <a:buChar char="•"/>
              </a:pPr>
              <a:r>
                <a:rPr lang="es-ES" sz="1400">
                  <a:solidFill>
                    <a:schemeClr val="dk1"/>
                  </a:solidFill>
                  <a:latin typeface="Calibri"/>
                  <a:ea typeface="Calibri"/>
                  <a:cs typeface="Calibri"/>
                  <a:sym typeface="Calibri"/>
                </a:rPr>
                <a:t>Delimit purchase roles</a:t>
              </a:r>
              <a:endParaRPr sz="1800">
                <a:solidFill>
                  <a:schemeClr val="dk1"/>
                </a:solidFill>
                <a:latin typeface="Calibri"/>
                <a:ea typeface="Calibri"/>
                <a:cs typeface="Calibri"/>
                <a:sym typeface="Calibri"/>
              </a:endParaRPr>
            </a:p>
          </p:txBody>
        </p:sp>
        <p:sp>
          <p:nvSpPr>
            <p:cNvPr id="1034" name="Google Shape;1034;p90"/>
            <p:cNvSpPr/>
            <p:nvPr/>
          </p:nvSpPr>
          <p:spPr>
            <a:xfrm>
              <a:off x="5004048" y="1916832"/>
              <a:ext cx="1224136" cy="360040"/>
            </a:xfrm>
            <a:prstGeom prst="rightArrow">
              <a:avLst>
                <a:gd fmla="val 50000" name="adj1"/>
                <a:gd fmla="val 50000" name="adj2"/>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p91"/>
          <p:cNvSpPr/>
          <p:nvPr/>
        </p:nvSpPr>
        <p:spPr>
          <a:xfrm>
            <a:off x="611560" y="1096391"/>
            <a:ext cx="7920880" cy="611796"/>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The decision to apply one or the other instruments will depend on: the company, the product, the channel, the market, ...</a:t>
            </a:r>
            <a:endParaRPr sz="1800">
              <a:solidFill>
                <a:schemeClr val="dk1"/>
              </a:solidFill>
              <a:latin typeface="Calibri"/>
              <a:ea typeface="Calibri"/>
              <a:cs typeface="Calibri"/>
              <a:sym typeface="Calibri"/>
            </a:endParaRPr>
          </a:p>
        </p:txBody>
      </p:sp>
      <p:sp>
        <p:nvSpPr>
          <p:cNvPr id="1040" name="Google Shape;1040;p91"/>
          <p:cNvSpPr/>
          <p:nvPr/>
        </p:nvSpPr>
        <p:spPr>
          <a:xfrm>
            <a:off x="611560" y="382889"/>
            <a:ext cx="7920880" cy="626873"/>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PROMOTIONAL INSTRUMENTS</a:t>
            </a:r>
            <a:endParaRPr sz="2600" cap="none">
              <a:solidFill>
                <a:srgbClr val="FF6600"/>
              </a:solidFill>
              <a:latin typeface="Calibri"/>
              <a:ea typeface="Calibri"/>
              <a:cs typeface="Calibri"/>
              <a:sym typeface="Calibri"/>
            </a:endParaRPr>
          </a:p>
        </p:txBody>
      </p:sp>
      <p:grpSp>
        <p:nvGrpSpPr>
          <p:cNvPr id="1041" name="Google Shape;1041;p91"/>
          <p:cNvGrpSpPr/>
          <p:nvPr/>
        </p:nvGrpSpPr>
        <p:grpSpPr>
          <a:xfrm>
            <a:off x="2513819" y="1551080"/>
            <a:ext cx="4188369" cy="4540257"/>
            <a:chOff x="1830251" y="-157108"/>
            <a:chExt cx="4188369" cy="4540257"/>
          </a:xfrm>
        </p:grpSpPr>
        <p:sp>
          <p:nvSpPr>
            <p:cNvPr id="1042" name="Google Shape;1042;p91"/>
            <p:cNvSpPr/>
            <p:nvPr/>
          </p:nvSpPr>
          <p:spPr>
            <a:xfrm>
              <a:off x="2309488" y="478101"/>
              <a:ext cx="3271389" cy="3271389"/>
            </a:xfrm>
            <a:prstGeom prst="blockArc">
              <a:avLst>
                <a:gd fmla="val 12603854" name="adj1"/>
                <a:gd fmla="val 16201946" name="adj2"/>
                <a:gd fmla="val 4523" name="adj3"/>
              </a:avLst>
            </a:prstGeom>
            <a:solidFill>
              <a:srgbClr val="A7CCD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3" name="Google Shape;1043;p91"/>
            <p:cNvSpPr/>
            <p:nvPr/>
          </p:nvSpPr>
          <p:spPr>
            <a:xfrm>
              <a:off x="2310384" y="476550"/>
              <a:ext cx="3271389" cy="3271389"/>
            </a:xfrm>
            <a:prstGeom prst="blockArc">
              <a:avLst>
                <a:gd fmla="val 8999994" name="adj1"/>
                <a:gd fmla="val 12600003" name="adj2"/>
                <a:gd fmla="val 4523" name="adj3"/>
              </a:avLst>
            </a:prstGeom>
            <a:solidFill>
              <a:srgbClr val="A8D4D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4" name="Google Shape;1044;p91"/>
            <p:cNvSpPr/>
            <p:nvPr/>
          </p:nvSpPr>
          <p:spPr>
            <a:xfrm>
              <a:off x="2310384" y="476550"/>
              <a:ext cx="3271389" cy="3271389"/>
            </a:xfrm>
            <a:prstGeom prst="blockArc">
              <a:avLst>
                <a:gd fmla="val 5399982" name="adj1"/>
                <a:gd fmla="val 8999994" name="adj2"/>
                <a:gd fmla="val 4523" name="adj3"/>
              </a:avLst>
            </a:prstGeom>
            <a:solidFill>
              <a:srgbClr val="AAD2C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5" name="Google Shape;1045;p91"/>
            <p:cNvSpPr/>
            <p:nvPr/>
          </p:nvSpPr>
          <p:spPr>
            <a:xfrm>
              <a:off x="2310401" y="476550"/>
              <a:ext cx="3271389" cy="3271389"/>
            </a:xfrm>
            <a:prstGeom prst="blockArc">
              <a:avLst>
                <a:gd fmla="val 1800006" name="adj1"/>
                <a:gd fmla="val 5400018" name="adj2"/>
                <a:gd fmla="val 4523" name="adj3"/>
              </a:avLst>
            </a:prstGeom>
            <a:solidFill>
              <a:srgbClr val="ABD0BC"/>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6" name="Google Shape;1046;p91"/>
            <p:cNvSpPr/>
            <p:nvPr/>
          </p:nvSpPr>
          <p:spPr>
            <a:xfrm>
              <a:off x="2310401" y="476550"/>
              <a:ext cx="3271389" cy="3271389"/>
            </a:xfrm>
            <a:prstGeom prst="blockArc">
              <a:avLst>
                <a:gd fmla="val 19799997" name="adj1"/>
                <a:gd fmla="val 1800006" name="adj2"/>
                <a:gd fmla="val 4523" name="adj3"/>
              </a:avLst>
            </a:prstGeom>
            <a:solidFill>
              <a:srgbClr val="ADCEB4"/>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7" name="Google Shape;1047;p91"/>
            <p:cNvSpPr/>
            <p:nvPr/>
          </p:nvSpPr>
          <p:spPr>
            <a:xfrm>
              <a:off x="2311297" y="478101"/>
              <a:ext cx="3271389" cy="3271389"/>
            </a:xfrm>
            <a:prstGeom prst="blockArc">
              <a:avLst>
                <a:gd fmla="val 16198054" name="adj1"/>
                <a:gd fmla="val 19796146" name="adj2"/>
                <a:gd fmla="val 4523" name="adj3"/>
              </a:avLst>
            </a:prstGeom>
            <a:solidFill>
              <a:schemeClr val="accent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8" name="Google Shape;1048;p91"/>
            <p:cNvSpPr/>
            <p:nvPr/>
          </p:nvSpPr>
          <p:spPr>
            <a:xfrm>
              <a:off x="3067642" y="1288764"/>
              <a:ext cx="1756891" cy="1650062"/>
            </a:xfrm>
            <a:prstGeom prst="ellipse">
              <a:avLst/>
            </a:prstGeom>
            <a:solidFill>
              <a:srgbClr val="71A37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49" name="Google Shape;1049;p91"/>
            <p:cNvSpPr txBox="1"/>
            <p:nvPr/>
          </p:nvSpPr>
          <p:spPr>
            <a:xfrm>
              <a:off x="3324933" y="1530410"/>
              <a:ext cx="1242309" cy="11667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chemeClr val="lt1"/>
                </a:buClr>
                <a:buSzPts val="1500"/>
                <a:buFont typeface="Calibri"/>
                <a:buNone/>
              </a:pPr>
              <a:r>
                <a:rPr lang="es-ES" sz="1500">
                  <a:solidFill>
                    <a:schemeClr val="lt1"/>
                  </a:solidFill>
                  <a:latin typeface="Calibri"/>
                  <a:ea typeface="Calibri"/>
                  <a:cs typeface="Calibri"/>
                  <a:sym typeface="Calibri"/>
                </a:rPr>
                <a:t>Promotional instruments</a:t>
              </a:r>
              <a:endParaRPr sz="1500">
                <a:solidFill>
                  <a:schemeClr val="lt1"/>
                </a:solidFill>
                <a:latin typeface="Calibri"/>
                <a:ea typeface="Calibri"/>
                <a:cs typeface="Calibri"/>
                <a:sym typeface="Calibri"/>
              </a:endParaRPr>
            </a:p>
          </p:txBody>
        </p:sp>
        <p:sp>
          <p:nvSpPr>
            <p:cNvPr id="1050" name="Google Shape;1050;p91"/>
            <p:cNvSpPr/>
            <p:nvPr/>
          </p:nvSpPr>
          <p:spPr>
            <a:xfrm>
              <a:off x="3258080" y="-157108"/>
              <a:ext cx="1376013" cy="1344398"/>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1" name="Google Shape;1051;p91"/>
            <p:cNvSpPr txBox="1"/>
            <p:nvPr/>
          </p:nvSpPr>
          <p:spPr>
            <a:xfrm>
              <a:off x="3459592" y="39775"/>
              <a:ext cx="972989" cy="95063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s-ES" sz="1400">
                  <a:solidFill>
                    <a:schemeClr val="lt1"/>
                  </a:solidFill>
                  <a:latin typeface="Calibri"/>
                  <a:ea typeface="Calibri"/>
                  <a:cs typeface="Calibri"/>
                  <a:sym typeface="Calibri"/>
                </a:rPr>
                <a:t>discounts</a:t>
              </a:r>
              <a:endParaRPr sz="1400">
                <a:solidFill>
                  <a:schemeClr val="lt1"/>
                </a:solidFill>
                <a:latin typeface="Calibri"/>
                <a:ea typeface="Calibri"/>
                <a:cs typeface="Calibri"/>
                <a:sym typeface="Calibri"/>
              </a:endParaRPr>
            </a:p>
          </p:txBody>
        </p:sp>
        <p:sp>
          <p:nvSpPr>
            <p:cNvPr id="1052" name="Google Shape;1052;p91"/>
            <p:cNvSpPr/>
            <p:nvPr/>
          </p:nvSpPr>
          <p:spPr>
            <a:xfrm>
              <a:off x="4642607" y="640692"/>
              <a:ext cx="1376013" cy="1344398"/>
            </a:xfrm>
            <a:prstGeom prst="ellipse">
              <a:avLst/>
            </a:prstGeom>
            <a:solidFill>
              <a:srgbClr val="ADCEB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3" name="Google Shape;1053;p91"/>
            <p:cNvSpPr txBox="1"/>
            <p:nvPr/>
          </p:nvSpPr>
          <p:spPr>
            <a:xfrm>
              <a:off x="4844119" y="837575"/>
              <a:ext cx="972989" cy="95063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s-ES" sz="1400">
                  <a:solidFill>
                    <a:schemeClr val="lt1"/>
                  </a:solidFill>
                  <a:latin typeface="Calibri"/>
                  <a:ea typeface="Calibri"/>
                  <a:cs typeface="Calibri"/>
                  <a:sym typeface="Calibri"/>
                </a:rPr>
                <a:t>Premium sales</a:t>
              </a:r>
              <a:endParaRPr sz="1400">
                <a:solidFill>
                  <a:schemeClr val="lt1"/>
                </a:solidFill>
                <a:latin typeface="Calibri"/>
                <a:ea typeface="Calibri"/>
                <a:cs typeface="Calibri"/>
                <a:sym typeface="Calibri"/>
              </a:endParaRPr>
            </a:p>
          </p:txBody>
        </p:sp>
        <p:sp>
          <p:nvSpPr>
            <p:cNvPr id="1054" name="Google Shape;1054;p91"/>
            <p:cNvSpPr/>
            <p:nvPr/>
          </p:nvSpPr>
          <p:spPr>
            <a:xfrm>
              <a:off x="4642607" y="2239401"/>
              <a:ext cx="1376013" cy="1344398"/>
            </a:xfrm>
            <a:prstGeom prst="ellipse">
              <a:avLst/>
            </a:prstGeom>
            <a:solidFill>
              <a:srgbClr val="ABD0B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5" name="Google Shape;1055;p91"/>
            <p:cNvSpPr txBox="1"/>
            <p:nvPr/>
          </p:nvSpPr>
          <p:spPr>
            <a:xfrm>
              <a:off x="4844119" y="2436284"/>
              <a:ext cx="972989" cy="95063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s-ES" sz="1400">
                  <a:solidFill>
                    <a:schemeClr val="lt1"/>
                  </a:solidFill>
                  <a:latin typeface="Calibri"/>
                  <a:ea typeface="Calibri"/>
                  <a:cs typeface="Calibri"/>
                  <a:sym typeface="Calibri"/>
                </a:rPr>
                <a:t>Grouped sales</a:t>
              </a:r>
              <a:endParaRPr sz="1400">
                <a:solidFill>
                  <a:schemeClr val="lt1"/>
                </a:solidFill>
                <a:latin typeface="Calibri"/>
                <a:ea typeface="Calibri"/>
                <a:cs typeface="Calibri"/>
                <a:sym typeface="Calibri"/>
              </a:endParaRPr>
            </a:p>
          </p:txBody>
        </p:sp>
        <p:sp>
          <p:nvSpPr>
            <p:cNvPr id="1056" name="Google Shape;1056;p91"/>
            <p:cNvSpPr/>
            <p:nvPr/>
          </p:nvSpPr>
          <p:spPr>
            <a:xfrm>
              <a:off x="3258080" y="3038751"/>
              <a:ext cx="1376013" cy="1344398"/>
            </a:xfrm>
            <a:prstGeom prst="ellipse">
              <a:avLst/>
            </a:prstGeom>
            <a:solidFill>
              <a:srgbClr val="AAD2C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7" name="Google Shape;1057;p91"/>
            <p:cNvSpPr txBox="1"/>
            <p:nvPr/>
          </p:nvSpPr>
          <p:spPr>
            <a:xfrm>
              <a:off x="3459592" y="3235634"/>
              <a:ext cx="972989" cy="95063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s-ES" sz="1400">
                  <a:solidFill>
                    <a:schemeClr val="lt1"/>
                  </a:solidFill>
                  <a:latin typeface="Calibri"/>
                  <a:ea typeface="Calibri"/>
                  <a:cs typeface="Calibri"/>
                  <a:sym typeface="Calibri"/>
                </a:rPr>
                <a:t>Promotional contests</a:t>
              </a:r>
              <a:endParaRPr sz="1400">
                <a:solidFill>
                  <a:schemeClr val="lt1"/>
                </a:solidFill>
                <a:latin typeface="Calibri"/>
                <a:ea typeface="Calibri"/>
                <a:cs typeface="Calibri"/>
                <a:sym typeface="Calibri"/>
              </a:endParaRPr>
            </a:p>
          </p:txBody>
        </p:sp>
        <p:sp>
          <p:nvSpPr>
            <p:cNvPr id="1058" name="Google Shape;1058;p91"/>
            <p:cNvSpPr/>
            <p:nvPr/>
          </p:nvSpPr>
          <p:spPr>
            <a:xfrm>
              <a:off x="1830251" y="2224138"/>
              <a:ext cx="1462620" cy="1374924"/>
            </a:xfrm>
            <a:prstGeom prst="ellipse">
              <a:avLst/>
            </a:prstGeom>
            <a:solidFill>
              <a:srgbClr val="A8D4D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9" name="Google Shape;1059;p91"/>
            <p:cNvSpPr txBox="1"/>
            <p:nvPr/>
          </p:nvSpPr>
          <p:spPr>
            <a:xfrm>
              <a:off x="2044447" y="2425491"/>
              <a:ext cx="1034228" cy="972218"/>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s-ES" sz="1400">
                  <a:solidFill>
                    <a:schemeClr val="lt1"/>
                  </a:solidFill>
                  <a:latin typeface="Calibri"/>
                  <a:ea typeface="Calibri"/>
                  <a:cs typeface="Calibri"/>
                  <a:sym typeface="Calibri"/>
                </a:rPr>
                <a:t>Promotional games</a:t>
              </a:r>
              <a:endParaRPr sz="1400">
                <a:solidFill>
                  <a:schemeClr val="lt1"/>
                </a:solidFill>
                <a:latin typeface="Calibri"/>
                <a:ea typeface="Calibri"/>
                <a:cs typeface="Calibri"/>
                <a:sym typeface="Calibri"/>
              </a:endParaRPr>
            </a:p>
          </p:txBody>
        </p:sp>
        <p:sp>
          <p:nvSpPr>
            <p:cNvPr id="1060" name="Google Shape;1060;p91"/>
            <p:cNvSpPr/>
            <p:nvPr/>
          </p:nvSpPr>
          <p:spPr>
            <a:xfrm>
              <a:off x="1873553" y="640692"/>
              <a:ext cx="1376013" cy="1344398"/>
            </a:xfrm>
            <a:prstGeom prst="ellipse">
              <a:avLst/>
            </a:prstGeom>
            <a:solidFill>
              <a:srgbClr val="A7CCD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61" name="Google Shape;1061;p91"/>
            <p:cNvSpPr txBox="1"/>
            <p:nvPr/>
          </p:nvSpPr>
          <p:spPr>
            <a:xfrm>
              <a:off x="2075065" y="837575"/>
              <a:ext cx="972989" cy="950632"/>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es-ES" sz="1400">
                  <a:solidFill>
                    <a:schemeClr val="lt1"/>
                  </a:solidFill>
                  <a:latin typeface="Calibri"/>
                  <a:ea typeface="Calibri"/>
                  <a:cs typeface="Calibri"/>
                  <a:sym typeface="Calibri"/>
                </a:rPr>
                <a:t>Free samples</a:t>
              </a:r>
              <a:endParaRPr sz="1400">
                <a:solidFill>
                  <a:schemeClr val="lt1"/>
                </a:solidFill>
                <a:latin typeface="Calibri"/>
                <a:ea typeface="Calibri"/>
                <a:cs typeface="Calibri"/>
                <a:sym typeface="Calibri"/>
              </a:endParaRPr>
            </a:p>
          </p:txBody>
        </p:sp>
      </p:grpSp>
      <p:sp>
        <p:nvSpPr>
          <p:cNvPr id="1062" name="Google Shape;1062;p91"/>
          <p:cNvSpPr/>
          <p:nvPr/>
        </p:nvSpPr>
        <p:spPr>
          <a:xfrm flipH="1">
            <a:off x="5547369" y="1793213"/>
            <a:ext cx="3057079" cy="375385"/>
          </a:xfrm>
          <a:prstGeom prst="homePlate">
            <a:avLst>
              <a:gd fmla="val 50000"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350">
                <a:solidFill>
                  <a:schemeClr val="dk1"/>
                </a:solidFill>
                <a:latin typeface="Calibri"/>
                <a:ea typeface="Calibri"/>
                <a:cs typeface="Calibri"/>
                <a:sym typeface="Calibri"/>
              </a:rPr>
              <a:t>E.g. A sale</a:t>
            </a:r>
            <a:endParaRPr sz="1800">
              <a:solidFill>
                <a:schemeClr val="dk1"/>
              </a:solidFill>
              <a:latin typeface="Calibri"/>
              <a:ea typeface="Calibri"/>
              <a:cs typeface="Calibri"/>
              <a:sym typeface="Calibri"/>
            </a:endParaRPr>
          </a:p>
        </p:txBody>
      </p:sp>
      <p:sp>
        <p:nvSpPr>
          <p:cNvPr id="1063" name="Google Shape;1063;p91"/>
          <p:cNvSpPr/>
          <p:nvPr/>
        </p:nvSpPr>
        <p:spPr>
          <a:xfrm flipH="1">
            <a:off x="6730073" y="2488173"/>
            <a:ext cx="1874375" cy="1049754"/>
          </a:xfrm>
          <a:prstGeom prst="homePlate">
            <a:avLst>
              <a:gd fmla="val 50000"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350">
                <a:solidFill>
                  <a:schemeClr val="dk1"/>
                </a:solidFill>
                <a:latin typeface="Calibri"/>
                <a:ea typeface="Calibri"/>
                <a:cs typeface="Calibri"/>
                <a:sym typeface="Calibri"/>
              </a:rPr>
              <a:t>E.g. Buy a Smartphone and we will give you a car charger</a:t>
            </a:r>
            <a:endParaRPr sz="1800">
              <a:solidFill>
                <a:schemeClr val="dk1"/>
              </a:solidFill>
              <a:latin typeface="Calibri"/>
              <a:ea typeface="Calibri"/>
              <a:cs typeface="Calibri"/>
              <a:sym typeface="Calibri"/>
            </a:endParaRPr>
          </a:p>
        </p:txBody>
      </p:sp>
      <p:sp>
        <p:nvSpPr>
          <p:cNvPr id="1064" name="Google Shape;1064;p91"/>
          <p:cNvSpPr/>
          <p:nvPr/>
        </p:nvSpPr>
        <p:spPr>
          <a:xfrm flipH="1">
            <a:off x="6730073" y="4446606"/>
            <a:ext cx="1874375" cy="375385"/>
          </a:xfrm>
          <a:prstGeom prst="homePlate">
            <a:avLst>
              <a:gd fmla="val 50000"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350"/>
              <a:buFont typeface="Calibri"/>
              <a:buNone/>
            </a:pPr>
            <a:r>
              <a:rPr lang="es-ES" sz="1350">
                <a:solidFill>
                  <a:schemeClr val="dk1"/>
                </a:solidFill>
                <a:latin typeface="Calibri"/>
                <a:ea typeface="Calibri"/>
                <a:cs typeface="Calibri"/>
                <a:sym typeface="Calibri"/>
              </a:rPr>
              <a:t>E.g. 3X2</a:t>
            </a:r>
            <a:endParaRPr sz="1800">
              <a:solidFill>
                <a:schemeClr val="dk1"/>
              </a:solidFill>
              <a:latin typeface="Calibri"/>
              <a:ea typeface="Calibri"/>
              <a:cs typeface="Calibri"/>
              <a:sym typeface="Calibri"/>
            </a:endParaRPr>
          </a:p>
        </p:txBody>
      </p:sp>
      <p:sp>
        <p:nvSpPr>
          <p:cNvPr id="1065" name="Google Shape;1065;p91"/>
          <p:cNvSpPr/>
          <p:nvPr/>
        </p:nvSpPr>
        <p:spPr>
          <a:xfrm flipH="1">
            <a:off x="5313145" y="5356834"/>
            <a:ext cx="3057080" cy="492317"/>
          </a:xfrm>
          <a:prstGeom prst="homePlate">
            <a:avLst>
              <a:gd fmla="val 50000"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350">
                <a:solidFill>
                  <a:schemeClr val="dk1"/>
                </a:solidFill>
                <a:latin typeface="Calibri"/>
                <a:ea typeface="Calibri"/>
                <a:cs typeface="Calibri"/>
                <a:sym typeface="Calibri"/>
              </a:rPr>
              <a:t>E.g. 1 free car for whoever makes the best promotional video of the brand</a:t>
            </a:r>
            <a:endParaRPr sz="1800">
              <a:solidFill>
                <a:schemeClr val="dk1"/>
              </a:solidFill>
              <a:latin typeface="Calibri"/>
              <a:ea typeface="Calibri"/>
              <a:cs typeface="Calibri"/>
              <a:sym typeface="Calibri"/>
            </a:endParaRPr>
          </a:p>
        </p:txBody>
      </p:sp>
      <p:sp>
        <p:nvSpPr>
          <p:cNvPr id="1066" name="Google Shape;1066;p91"/>
          <p:cNvSpPr/>
          <p:nvPr/>
        </p:nvSpPr>
        <p:spPr>
          <a:xfrm>
            <a:off x="302768" y="4423438"/>
            <a:ext cx="2177706" cy="434886"/>
          </a:xfrm>
          <a:prstGeom prst="homePlate">
            <a:avLst>
              <a:gd fmla="val 50000" name="adj"/>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350">
                <a:solidFill>
                  <a:schemeClr val="dk1"/>
                </a:solidFill>
                <a:latin typeface="Calibri"/>
                <a:ea typeface="Calibri"/>
                <a:cs typeface="Calibri"/>
                <a:sym typeface="Calibri"/>
              </a:rPr>
              <a:t>E.g. A scratchcard</a:t>
            </a:r>
            <a:endParaRPr sz="18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92"/>
          <p:cNvSpPr/>
          <p:nvPr/>
        </p:nvSpPr>
        <p:spPr>
          <a:xfrm>
            <a:off x="611560" y="476673"/>
            <a:ext cx="7920880" cy="479026"/>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s-ES" sz="2600" cap="none">
                <a:solidFill>
                  <a:srgbClr val="FF6600"/>
                </a:solidFill>
                <a:latin typeface="Calibri"/>
                <a:ea typeface="Calibri"/>
                <a:cs typeface="Calibri"/>
                <a:sym typeface="Calibri"/>
              </a:rPr>
              <a:t>OBJECTIVES OF THE PROMOTIONAL ACTIONS</a:t>
            </a:r>
            <a:endParaRPr sz="2600" cap="none">
              <a:solidFill>
                <a:srgbClr val="FF6600"/>
              </a:solidFill>
              <a:latin typeface="Calibri"/>
              <a:ea typeface="Calibri"/>
              <a:cs typeface="Calibri"/>
              <a:sym typeface="Calibri"/>
            </a:endParaRPr>
          </a:p>
        </p:txBody>
      </p:sp>
      <p:sp>
        <p:nvSpPr>
          <p:cNvPr id="1072" name="Google Shape;1072;p92"/>
          <p:cNvSpPr/>
          <p:nvPr/>
        </p:nvSpPr>
        <p:spPr>
          <a:xfrm>
            <a:off x="634279" y="1412744"/>
            <a:ext cx="7920880" cy="484382"/>
          </a:xfrm>
          <a:prstGeom prst="flowChartAlternateProcess">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s-ES" sz="1800">
                <a:solidFill>
                  <a:schemeClr val="dk1"/>
                </a:solidFill>
                <a:latin typeface="Calibri"/>
                <a:ea typeface="Calibri"/>
                <a:cs typeface="Calibri"/>
                <a:sym typeface="Calibri"/>
              </a:rPr>
              <a:t>Increasing sales is the primary goal, but there are others:</a:t>
            </a:r>
            <a:endParaRPr sz="1800">
              <a:solidFill>
                <a:schemeClr val="dk1"/>
              </a:solidFill>
              <a:latin typeface="Calibri"/>
              <a:ea typeface="Calibri"/>
              <a:cs typeface="Calibri"/>
              <a:sym typeface="Calibri"/>
            </a:endParaRPr>
          </a:p>
        </p:txBody>
      </p:sp>
      <p:graphicFrame>
        <p:nvGraphicFramePr>
          <p:cNvPr id="1073" name="Google Shape;1073;p92"/>
          <p:cNvGraphicFramePr/>
          <p:nvPr/>
        </p:nvGraphicFramePr>
        <p:xfrm>
          <a:off x="946796" y="2354171"/>
          <a:ext cx="3000000" cy="3000000"/>
        </p:xfrm>
        <a:graphic>
          <a:graphicData uri="http://schemas.openxmlformats.org/drawingml/2006/table">
            <a:tbl>
              <a:tblPr>
                <a:noFill/>
                <a:tableStyleId>{C94EBA73-C6CA-4F9A-97DA-8B217BDFEEAB}</a:tableStyleId>
              </a:tblPr>
              <a:tblGrid>
                <a:gridCol w="2114525"/>
              </a:tblGrid>
              <a:tr h="459200">
                <a:tc>
                  <a:txBody>
                    <a:bodyPr/>
                    <a:lstStyle/>
                    <a:p>
                      <a:pPr indent="0" lvl="0" marL="0" marR="0" rtl="0" algn="ctr">
                        <a:spcBef>
                          <a:spcPts val="0"/>
                        </a:spcBef>
                        <a:spcAft>
                          <a:spcPts val="0"/>
                        </a:spcAft>
                        <a:buClr>
                          <a:schemeClr val="dk1"/>
                        </a:buClr>
                        <a:buSzPts val="1400"/>
                        <a:buFont typeface="Calibri"/>
                        <a:buNone/>
                      </a:pPr>
                      <a:r>
                        <a:rPr lang="es-ES" sz="1400" u="none" cap="none" strike="noStrike"/>
                        <a:t>Introduce new product</a:t>
                      </a:r>
                      <a:endParaRPr sz="1400" u="none" cap="none" strike="noStrike"/>
                    </a:p>
                  </a:txBody>
                  <a:tcPr marT="34300" marB="34300" marR="68575" marL="68575"/>
                </a:tc>
              </a:tr>
            </a:tbl>
          </a:graphicData>
        </a:graphic>
      </p:graphicFrame>
      <p:graphicFrame>
        <p:nvGraphicFramePr>
          <p:cNvPr id="1074" name="Google Shape;1074;p92"/>
          <p:cNvGraphicFramePr/>
          <p:nvPr/>
        </p:nvGraphicFramePr>
        <p:xfrm>
          <a:off x="3507644" y="2336111"/>
          <a:ext cx="3000000" cy="3000000"/>
        </p:xfrm>
        <a:graphic>
          <a:graphicData uri="http://schemas.openxmlformats.org/drawingml/2006/table">
            <a:tbl>
              <a:tblPr>
                <a:noFill/>
                <a:tableStyleId>{C94EBA73-C6CA-4F9A-97DA-8B217BDFEEAB}</a:tableStyleId>
              </a:tblPr>
              <a:tblGrid>
                <a:gridCol w="2174150"/>
              </a:tblGrid>
              <a:tr h="480050">
                <a:tc>
                  <a:txBody>
                    <a:bodyPr/>
                    <a:lstStyle/>
                    <a:p>
                      <a:pPr indent="0" lvl="0" marL="0" marR="0" rtl="0" algn="ctr">
                        <a:spcBef>
                          <a:spcPts val="0"/>
                        </a:spcBef>
                        <a:spcAft>
                          <a:spcPts val="0"/>
                        </a:spcAft>
                        <a:buClr>
                          <a:schemeClr val="dk1"/>
                        </a:buClr>
                        <a:buSzPts val="1400"/>
                        <a:buFont typeface="Calibri"/>
                        <a:buNone/>
                      </a:pPr>
                      <a:r>
                        <a:rPr lang="es-ES" sz="1400" u="none" cap="none" strike="noStrike"/>
                        <a:t>Breaking loyalty with the competition</a:t>
                      </a:r>
                      <a:endParaRPr sz="1400" u="none" cap="none" strike="noStrike"/>
                    </a:p>
                  </a:txBody>
                  <a:tcPr marT="34300" marB="34300" marR="68575" marL="68575"/>
                </a:tc>
              </a:tr>
            </a:tbl>
          </a:graphicData>
        </a:graphic>
      </p:graphicFrame>
      <p:graphicFrame>
        <p:nvGraphicFramePr>
          <p:cNvPr id="1075" name="Google Shape;1075;p92"/>
          <p:cNvGraphicFramePr/>
          <p:nvPr/>
        </p:nvGraphicFramePr>
        <p:xfrm>
          <a:off x="954015" y="3135756"/>
          <a:ext cx="3000000" cy="3000000"/>
        </p:xfrm>
        <a:graphic>
          <a:graphicData uri="http://schemas.openxmlformats.org/drawingml/2006/table">
            <a:tbl>
              <a:tblPr>
                <a:noFill/>
                <a:tableStyleId>{C94EBA73-C6CA-4F9A-97DA-8B217BDFEEAB}</a:tableStyleId>
              </a:tblPr>
              <a:tblGrid>
                <a:gridCol w="2114525"/>
              </a:tblGrid>
              <a:tr h="468150">
                <a:tc>
                  <a:txBody>
                    <a:bodyPr/>
                    <a:lstStyle/>
                    <a:p>
                      <a:pPr indent="0" lvl="0" marL="0" marR="0" rtl="0" algn="ctr">
                        <a:spcBef>
                          <a:spcPts val="0"/>
                        </a:spcBef>
                        <a:spcAft>
                          <a:spcPts val="0"/>
                        </a:spcAft>
                        <a:buClr>
                          <a:schemeClr val="dk1"/>
                        </a:buClr>
                        <a:buSzPts val="1400"/>
                        <a:buFont typeface="Calibri"/>
                        <a:buNone/>
                      </a:pPr>
                      <a:r>
                        <a:rPr lang="es-ES" sz="1400" u="none" cap="none" strike="noStrike"/>
                        <a:t>Reduce own stock</a:t>
                      </a:r>
                      <a:endParaRPr sz="1400" u="none" cap="none" strike="noStrike"/>
                    </a:p>
                  </a:txBody>
                  <a:tcPr marT="34300" marB="34300" marR="68575" marL="68575"/>
                </a:tc>
              </a:tr>
            </a:tbl>
          </a:graphicData>
        </a:graphic>
      </p:graphicFrame>
      <p:graphicFrame>
        <p:nvGraphicFramePr>
          <p:cNvPr id="1076" name="Google Shape;1076;p92"/>
          <p:cNvGraphicFramePr/>
          <p:nvPr/>
        </p:nvGraphicFramePr>
        <p:xfrm>
          <a:off x="6128117" y="2306642"/>
          <a:ext cx="3000000" cy="3000000"/>
        </p:xfrm>
        <a:graphic>
          <a:graphicData uri="http://schemas.openxmlformats.org/drawingml/2006/table">
            <a:tbl>
              <a:tblPr>
                <a:noFill/>
                <a:tableStyleId>{C94EBA73-C6CA-4F9A-97DA-8B217BDFEEAB}</a:tableStyleId>
              </a:tblPr>
              <a:tblGrid>
                <a:gridCol w="2114525"/>
              </a:tblGrid>
              <a:tr h="468750">
                <a:tc>
                  <a:txBody>
                    <a:bodyPr/>
                    <a:lstStyle/>
                    <a:p>
                      <a:pPr indent="0" lvl="0" marL="0" marR="0" rtl="0" algn="ctr">
                        <a:spcBef>
                          <a:spcPts val="0"/>
                        </a:spcBef>
                        <a:spcAft>
                          <a:spcPts val="0"/>
                        </a:spcAft>
                        <a:buClr>
                          <a:schemeClr val="dk1"/>
                        </a:buClr>
                        <a:buSzPts val="1400"/>
                        <a:buFont typeface="Calibri"/>
                        <a:buNone/>
                      </a:pPr>
                      <a:r>
                        <a:rPr lang="es-ES" sz="1400" u="none" cap="none" strike="noStrike"/>
                        <a:t>Build customer loyalty</a:t>
                      </a:r>
                      <a:endParaRPr sz="1400" u="none" cap="none" strike="noStrike"/>
                    </a:p>
                  </a:txBody>
                  <a:tcPr marT="34300" marB="34300" marR="68575" marL="68575"/>
                </a:tc>
              </a:tr>
            </a:tbl>
          </a:graphicData>
        </a:graphic>
      </p:graphicFrame>
      <p:graphicFrame>
        <p:nvGraphicFramePr>
          <p:cNvPr id="1077" name="Google Shape;1077;p92"/>
          <p:cNvGraphicFramePr/>
          <p:nvPr/>
        </p:nvGraphicFramePr>
        <p:xfrm>
          <a:off x="3507644" y="3141402"/>
          <a:ext cx="3000000" cy="3000000"/>
        </p:xfrm>
        <a:graphic>
          <a:graphicData uri="http://schemas.openxmlformats.org/drawingml/2006/table">
            <a:tbl>
              <a:tblPr>
                <a:noFill/>
                <a:tableStyleId>{C94EBA73-C6CA-4F9A-97DA-8B217BDFEEAB}</a:tableStyleId>
              </a:tblPr>
              <a:tblGrid>
                <a:gridCol w="2181375"/>
              </a:tblGrid>
              <a:tr h="480050">
                <a:tc>
                  <a:txBody>
                    <a:bodyPr/>
                    <a:lstStyle/>
                    <a:p>
                      <a:pPr indent="0" lvl="0" marL="0" marR="0" rtl="0" algn="ctr">
                        <a:spcBef>
                          <a:spcPts val="0"/>
                        </a:spcBef>
                        <a:spcAft>
                          <a:spcPts val="0"/>
                        </a:spcAft>
                        <a:buClr>
                          <a:schemeClr val="dk1"/>
                        </a:buClr>
                        <a:buSzPts val="1400"/>
                        <a:buFont typeface="Calibri"/>
                        <a:buNone/>
                      </a:pPr>
                      <a:r>
                        <a:rPr lang="es-ES" sz="1400" u="none" cap="none" strike="noStrike"/>
                        <a:t>That the customer buy more than he had in mind</a:t>
                      </a:r>
                      <a:endParaRPr sz="1400" u="none" cap="none" strike="noStrike"/>
                    </a:p>
                  </a:txBody>
                  <a:tcPr marT="34300" marB="34300" marR="68575" marL="68575"/>
                </a:tc>
              </a:tr>
            </a:tbl>
          </a:graphicData>
        </a:graphic>
      </p:graphicFrame>
      <p:graphicFrame>
        <p:nvGraphicFramePr>
          <p:cNvPr id="1078" name="Google Shape;1078;p92"/>
          <p:cNvGraphicFramePr/>
          <p:nvPr/>
        </p:nvGraphicFramePr>
        <p:xfrm>
          <a:off x="6128117" y="3123856"/>
          <a:ext cx="3000000" cy="3000000"/>
        </p:xfrm>
        <a:graphic>
          <a:graphicData uri="http://schemas.openxmlformats.org/drawingml/2006/table">
            <a:tbl>
              <a:tblPr>
                <a:noFill/>
                <a:tableStyleId>{C94EBA73-C6CA-4F9A-97DA-8B217BDFEEAB}</a:tableStyleId>
              </a:tblPr>
              <a:tblGrid>
                <a:gridCol w="2114525"/>
              </a:tblGrid>
              <a:tr h="480050">
                <a:tc>
                  <a:txBody>
                    <a:bodyPr/>
                    <a:lstStyle/>
                    <a:p>
                      <a:pPr indent="0" lvl="0" marL="0" marR="0" rtl="0" algn="ctr">
                        <a:spcBef>
                          <a:spcPts val="0"/>
                        </a:spcBef>
                        <a:spcAft>
                          <a:spcPts val="0"/>
                        </a:spcAft>
                        <a:buClr>
                          <a:schemeClr val="dk1"/>
                        </a:buClr>
                        <a:buSzPts val="1400"/>
                        <a:buFont typeface="Calibri"/>
                        <a:buNone/>
                      </a:pPr>
                      <a:r>
                        <a:rPr lang="es-ES" sz="1400" u="none" cap="none" strike="noStrike"/>
                        <a:t>Break seasonality</a:t>
                      </a:r>
                      <a:endParaRPr sz="1800" u="none" cap="none" strike="noStrike"/>
                    </a:p>
                  </a:txBody>
                  <a:tcPr marT="34300" marB="34300" marR="68575" marL="68575"/>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93"/>
          <p:cNvSpPr/>
          <p:nvPr/>
        </p:nvSpPr>
        <p:spPr>
          <a:xfrm>
            <a:off x="339971" y="1196752"/>
            <a:ext cx="5240141" cy="15388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3000">
                <a:solidFill>
                  <a:schemeClr val="accent1"/>
                </a:solidFill>
                <a:latin typeface="Calibri"/>
                <a:ea typeface="Calibri"/>
                <a:cs typeface="Calibri"/>
                <a:sym typeface="Calibri"/>
              </a:rPr>
              <a:t>Module 4: </a:t>
            </a:r>
            <a:endParaRPr/>
          </a:p>
          <a:p>
            <a:pPr indent="0" lvl="0" marL="0" marR="0" rtl="0" algn="l">
              <a:spcBef>
                <a:spcPts val="0"/>
              </a:spcBef>
              <a:spcAft>
                <a:spcPts val="0"/>
              </a:spcAft>
              <a:buNone/>
            </a:pPr>
            <a:r>
              <a:rPr lang="es-ES" sz="3200">
                <a:solidFill>
                  <a:schemeClr val="dk1"/>
                </a:solidFill>
                <a:latin typeface="Calibri"/>
                <a:ea typeface="Calibri"/>
                <a:cs typeface="Calibri"/>
                <a:sym typeface="Calibri"/>
              </a:rPr>
              <a:t>ECONOMIC-FINANCIAL MANAGEMENT</a:t>
            </a:r>
            <a:endParaRPr sz="3000">
              <a:solidFill>
                <a:schemeClr val="accent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94"/>
          <p:cNvSpPr txBox="1"/>
          <p:nvPr>
            <p:ph idx="1" type="body"/>
          </p:nvPr>
        </p:nvSpPr>
        <p:spPr>
          <a:xfrm>
            <a:off x="811530" y="1162174"/>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None/>
            </a:pPr>
            <a:r>
              <a:rPr b="0" lang="es-ES" sz="2000"/>
              <a:t>BUSINESS PROJECT: FINANCIAL PLANNING		</a:t>
            </a:r>
            <a:endParaRPr/>
          </a:p>
          <a:p>
            <a:pPr indent="-342900" lvl="0" marL="342900" rtl="0" algn="l">
              <a:spcBef>
                <a:spcPts val="800"/>
              </a:spcBef>
              <a:spcAft>
                <a:spcPts val="0"/>
              </a:spcAft>
              <a:buClr>
                <a:schemeClr val="dk1"/>
              </a:buClr>
              <a:buSzPts val="2000"/>
              <a:buNone/>
            </a:pPr>
            <a:r>
              <a:rPr b="0" lang="es-ES" sz="2000"/>
              <a:t>	Summary of investments.</a:t>
            </a:r>
            <a:endParaRPr/>
          </a:p>
          <a:p>
            <a:pPr indent="-342900" lvl="0" marL="342900" rtl="0" algn="l">
              <a:spcBef>
                <a:spcPts val="800"/>
              </a:spcBef>
              <a:spcAft>
                <a:spcPts val="0"/>
              </a:spcAft>
              <a:buClr>
                <a:schemeClr val="dk1"/>
              </a:buClr>
              <a:buSzPts val="2000"/>
              <a:buNone/>
            </a:pPr>
            <a:r>
              <a:rPr b="0" lang="es-ES" sz="2000"/>
              <a:t>	Summary of Financial Needs.</a:t>
            </a:r>
            <a:endParaRPr/>
          </a:p>
          <a:p>
            <a:pPr indent="-342900" lvl="0" marL="342900" rtl="0" algn="l">
              <a:spcBef>
                <a:spcPts val="800"/>
              </a:spcBef>
              <a:spcAft>
                <a:spcPts val="0"/>
              </a:spcAft>
              <a:buClr>
                <a:schemeClr val="dk1"/>
              </a:buClr>
              <a:buSzPts val="2000"/>
              <a:buNone/>
            </a:pPr>
            <a:r>
              <a:rPr b="0" lang="es-ES" sz="2000"/>
              <a:t>	Cash Flow Statement (Budget).</a:t>
            </a:r>
            <a:endParaRPr/>
          </a:p>
          <a:p>
            <a:pPr indent="-342900" lvl="0" marL="342900" rtl="0" algn="l">
              <a:spcBef>
                <a:spcPts val="800"/>
              </a:spcBef>
              <a:spcAft>
                <a:spcPts val="0"/>
              </a:spcAft>
              <a:buClr>
                <a:schemeClr val="dk1"/>
              </a:buClr>
              <a:buSzPts val="2000"/>
              <a:buNone/>
            </a:pPr>
            <a:r>
              <a:rPr b="0" lang="es-ES" sz="2000"/>
              <a:t>	Three-year projection for balance sheet and income ( profit and loss).</a:t>
            </a:r>
            <a:endParaRPr/>
          </a:p>
          <a:p>
            <a:pPr indent="-342900" lvl="0" marL="342900" rtl="0" algn="l">
              <a:spcBef>
                <a:spcPts val="800"/>
              </a:spcBef>
              <a:spcAft>
                <a:spcPts val="0"/>
              </a:spcAft>
              <a:buClr>
                <a:schemeClr val="dk1"/>
              </a:buClr>
              <a:buSzPts val="2000"/>
              <a:buNone/>
            </a:pPr>
            <a:r>
              <a:rPr b="0" lang="es-ES" sz="2000"/>
              <a:t>PROFITABILITY AND VIABILITY</a:t>
            </a:r>
            <a:endParaRPr b="0" sz="2000"/>
          </a:p>
        </p:txBody>
      </p:sp>
      <p:sp>
        <p:nvSpPr>
          <p:cNvPr id="1089" name="Google Shape;1089;p94"/>
          <p:cNvSpPr txBox="1"/>
          <p:nvPr>
            <p:ph type="title"/>
          </p:nvPr>
        </p:nvSpPr>
        <p:spPr>
          <a:xfrm>
            <a:off x="822960" y="365760"/>
            <a:ext cx="83210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MODULE 4: ECONOMIC-FINANCIAL MANAGEMENT</a:t>
            </a:r>
            <a:endParaRPr sz="2600">
              <a:solidFill>
                <a:srgbClr val="FF6600"/>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95"/>
          <p:cNvSpPr txBox="1"/>
          <p:nvPr>
            <p:ph type="title"/>
          </p:nvPr>
        </p:nvSpPr>
        <p:spPr>
          <a:xfrm>
            <a:off x="457200" y="277813"/>
            <a:ext cx="8229600" cy="63023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ECONOMIC VIABILITY OF THE PROJECT</a:t>
            </a:r>
            <a:endParaRPr sz="2600">
              <a:solidFill>
                <a:srgbClr val="FF6600"/>
              </a:solidFill>
              <a:latin typeface="Calibri"/>
              <a:ea typeface="Calibri"/>
              <a:cs typeface="Calibri"/>
              <a:sym typeface="Calibri"/>
            </a:endParaRPr>
          </a:p>
        </p:txBody>
      </p:sp>
      <p:pic>
        <p:nvPicPr>
          <p:cNvPr descr="ias 2" id="1095" name="Google Shape;1095;p95"/>
          <p:cNvPicPr preferRelativeResize="0"/>
          <p:nvPr>
            <p:ph idx="2" type="body"/>
          </p:nvPr>
        </p:nvPicPr>
        <p:blipFill rotWithShape="1">
          <a:blip r:embed="rId3">
            <a:alphaModFix/>
          </a:blip>
          <a:srcRect b="0" l="0" r="0" t="0"/>
          <a:stretch/>
        </p:blipFill>
        <p:spPr>
          <a:xfrm>
            <a:off x="6876256" y="277813"/>
            <a:ext cx="2267744" cy="4663355"/>
          </a:xfrm>
          <a:prstGeom prst="rect">
            <a:avLst/>
          </a:prstGeom>
          <a:noFill/>
          <a:ln>
            <a:noFill/>
          </a:ln>
        </p:spPr>
      </p:pic>
      <p:sp>
        <p:nvSpPr>
          <p:cNvPr id="1096" name="Google Shape;1096;p95"/>
          <p:cNvSpPr/>
          <p:nvPr/>
        </p:nvSpPr>
        <p:spPr>
          <a:xfrm>
            <a:off x="323528" y="1340894"/>
            <a:ext cx="6138863" cy="3414461"/>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spAutoFit/>
          </a:bodyPr>
          <a:lstStyle/>
          <a:p>
            <a:pPr indent="-457200" lvl="1" marL="914400" marR="0" rtl="0" algn="l">
              <a:lnSpc>
                <a:spcPct val="130000"/>
              </a:lnSpc>
              <a:spcBef>
                <a:spcPts val="0"/>
              </a:spcBef>
              <a:spcAft>
                <a:spcPts val="0"/>
              </a:spcAft>
              <a:buClr>
                <a:schemeClr val="lt1"/>
              </a:buClr>
              <a:buSzPts val="2400"/>
              <a:buFont typeface="Calibri"/>
              <a:buAutoNum type="arabicPeriod"/>
            </a:pPr>
            <a:r>
              <a:rPr b="0" i="0" lang="es-ES" sz="2400" u="none" cap="none" strike="noStrike">
                <a:solidFill>
                  <a:schemeClr val="lt1"/>
                </a:solidFill>
                <a:latin typeface="Calibri"/>
                <a:ea typeface="Calibri"/>
                <a:cs typeface="Calibri"/>
                <a:sym typeface="Calibri"/>
              </a:rPr>
              <a:t>Investments</a:t>
            </a:r>
            <a:br>
              <a:rPr b="0" i="0" lang="es-ES" sz="2400" u="none" cap="none" strike="noStrike">
                <a:solidFill>
                  <a:schemeClr val="lt1"/>
                </a:solidFill>
                <a:latin typeface="Calibri"/>
                <a:ea typeface="Calibri"/>
                <a:cs typeface="Calibri"/>
                <a:sym typeface="Calibri"/>
              </a:rPr>
            </a:br>
            <a:r>
              <a:rPr b="0" i="0" lang="es-ES" sz="2400" u="none" cap="none" strike="noStrike">
                <a:solidFill>
                  <a:schemeClr val="lt1"/>
                </a:solidFill>
                <a:latin typeface="Calibri"/>
                <a:ea typeface="Calibri"/>
                <a:cs typeface="Calibri"/>
                <a:sym typeface="Calibri"/>
              </a:rPr>
              <a:t>Sources of funding</a:t>
            </a:r>
            <a:br>
              <a:rPr b="0" i="0" lang="es-ES" sz="2400" u="none" cap="none" strike="noStrike">
                <a:solidFill>
                  <a:schemeClr val="lt1"/>
                </a:solidFill>
                <a:latin typeface="Calibri"/>
                <a:ea typeface="Calibri"/>
                <a:cs typeface="Calibri"/>
                <a:sym typeface="Calibri"/>
              </a:rPr>
            </a:br>
            <a:r>
              <a:rPr b="0" i="0" lang="es-ES" sz="2400" u="none" cap="none" strike="noStrike">
                <a:solidFill>
                  <a:schemeClr val="lt1"/>
                </a:solidFill>
                <a:latin typeface="Calibri"/>
                <a:ea typeface="Calibri"/>
                <a:cs typeface="Calibri"/>
                <a:sym typeface="Calibri"/>
              </a:rPr>
              <a:t>Sales forecast</a:t>
            </a:r>
            <a:br>
              <a:rPr b="0" i="0" lang="es-ES" sz="2400" u="none" cap="none" strike="noStrike">
                <a:solidFill>
                  <a:schemeClr val="lt1"/>
                </a:solidFill>
                <a:latin typeface="Calibri"/>
                <a:ea typeface="Calibri"/>
                <a:cs typeface="Calibri"/>
                <a:sym typeface="Calibri"/>
              </a:rPr>
            </a:br>
            <a:r>
              <a:rPr b="0" i="0" lang="es-ES" sz="2400" u="none" cap="none" strike="noStrike">
                <a:solidFill>
                  <a:schemeClr val="lt1"/>
                </a:solidFill>
                <a:latin typeface="Calibri"/>
                <a:ea typeface="Calibri"/>
                <a:cs typeface="Calibri"/>
                <a:sym typeface="Calibri"/>
              </a:rPr>
              <a:t>Cost forecast</a:t>
            </a:r>
            <a:br>
              <a:rPr b="0" i="0" lang="es-ES" sz="2400" u="none" cap="none" strike="noStrike">
                <a:solidFill>
                  <a:schemeClr val="lt1"/>
                </a:solidFill>
                <a:latin typeface="Calibri"/>
                <a:ea typeface="Calibri"/>
                <a:cs typeface="Calibri"/>
                <a:sym typeface="Calibri"/>
              </a:rPr>
            </a:br>
            <a:r>
              <a:rPr b="0" i="0" lang="es-ES" sz="2400" u="none" cap="none" strike="noStrike">
                <a:solidFill>
                  <a:schemeClr val="lt1"/>
                </a:solidFill>
                <a:latin typeface="Calibri"/>
                <a:ea typeface="Calibri"/>
                <a:cs typeface="Calibri"/>
                <a:sym typeface="Calibri"/>
              </a:rPr>
              <a:t>The income statement</a:t>
            </a:r>
            <a:br>
              <a:rPr b="0" i="0" lang="es-ES" sz="2400" u="none" cap="none" strike="noStrike">
                <a:solidFill>
                  <a:schemeClr val="lt1"/>
                </a:solidFill>
                <a:latin typeface="Calibri"/>
                <a:ea typeface="Calibri"/>
                <a:cs typeface="Calibri"/>
                <a:sym typeface="Calibri"/>
              </a:rPr>
            </a:br>
            <a:r>
              <a:rPr b="0" i="0" lang="es-ES" sz="2400" u="none" cap="none" strike="noStrike">
                <a:solidFill>
                  <a:schemeClr val="lt1"/>
                </a:solidFill>
                <a:latin typeface="Calibri"/>
                <a:ea typeface="Calibri"/>
                <a:cs typeface="Calibri"/>
                <a:sym typeface="Calibri"/>
              </a:rPr>
              <a:t>Balance point</a:t>
            </a:r>
            <a:br>
              <a:rPr b="0" i="0" lang="es-ES" sz="2400" u="none" cap="none" strike="noStrike">
                <a:solidFill>
                  <a:schemeClr val="lt1"/>
                </a:solidFill>
                <a:latin typeface="Calibri"/>
                <a:ea typeface="Calibri"/>
                <a:cs typeface="Calibri"/>
                <a:sym typeface="Calibri"/>
              </a:rPr>
            </a:br>
            <a:r>
              <a:rPr b="0" i="0" lang="es-ES" sz="2400" u="none" cap="none" strike="noStrike">
                <a:solidFill>
                  <a:schemeClr val="lt1"/>
                </a:solidFill>
                <a:latin typeface="Calibri"/>
                <a:ea typeface="Calibri"/>
                <a:cs typeface="Calibri"/>
                <a:sym typeface="Calibri"/>
              </a:rPr>
              <a:t>The economic viability of the project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96"/>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ECONOMIC-FINANCIAL PLAN</a:t>
            </a:r>
            <a:endParaRPr sz="2600">
              <a:solidFill>
                <a:srgbClr val="FF6600"/>
              </a:solidFill>
              <a:latin typeface="Calibri"/>
              <a:ea typeface="Calibri"/>
              <a:cs typeface="Calibri"/>
              <a:sym typeface="Calibri"/>
            </a:endParaRPr>
          </a:p>
        </p:txBody>
      </p:sp>
      <p:grpSp>
        <p:nvGrpSpPr>
          <p:cNvPr id="1102" name="Google Shape;1102;p96"/>
          <p:cNvGrpSpPr/>
          <p:nvPr/>
        </p:nvGrpSpPr>
        <p:grpSpPr>
          <a:xfrm>
            <a:off x="467544" y="1100039"/>
            <a:ext cx="7848871" cy="4053307"/>
            <a:chOff x="0" y="119310"/>
            <a:chExt cx="7848871" cy="4053307"/>
          </a:xfrm>
        </p:grpSpPr>
        <p:sp>
          <p:nvSpPr>
            <p:cNvPr id="1103" name="Google Shape;1103;p96"/>
            <p:cNvSpPr/>
            <p:nvPr/>
          </p:nvSpPr>
          <p:spPr>
            <a:xfrm rot="-300000">
              <a:off x="24086" y="1641583"/>
              <a:ext cx="7800699" cy="893297"/>
            </a:xfrm>
            <a:prstGeom prst="mathMinus">
              <a:avLst>
                <a:gd fmla="val 23520" name="adj1"/>
              </a:avLst>
            </a:prstGeom>
            <a:solidFill>
              <a:srgbClr val="EDEAD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96"/>
            <p:cNvSpPr/>
            <p:nvPr/>
          </p:nvSpPr>
          <p:spPr>
            <a:xfrm>
              <a:off x="941864" y="208823"/>
              <a:ext cx="2354661" cy="1670585"/>
            </a:xfrm>
            <a:prstGeom prst="downArrow">
              <a:avLst>
                <a:gd fmla="val 50000" name="adj1"/>
                <a:gd fmla="val 50000" name="adj2"/>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96"/>
            <p:cNvSpPr/>
            <p:nvPr/>
          </p:nvSpPr>
          <p:spPr>
            <a:xfrm>
              <a:off x="355422" y="2418503"/>
              <a:ext cx="4489102" cy="17541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96"/>
            <p:cNvSpPr txBox="1"/>
            <p:nvPr/>
          </p:nvSpPr>
          <p:spPr>
            <a:xfrm>
              <a:off x="355422" y="2418503"/>
              <a:ext cx="4489102" cy="1754114"/>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None/>
              </a:pPr>
              <a:r>
                <a:rPr lang="es-ES" sz="2500">
                  <a:solidFill>
                    <a:schemeClr val="dk1"/>
                  </a:solidFill>
                  <a:latin typeface="Calibri"/>
                  <a:ea typeface="Calibri"/>
                  <a:cs typeface="Calibri"/>
                  <a:sym typeface="Calibri"/>
                </a:rPr>
                <a:t>FUNDING PLAN</a:t>
              </a:r>
              <a:br>
                <a:rPr lang="es-ES" sz="2500">
                  <a:solidFill>
                    <a:schemeClr val="dk1"/>
                  </a:solidFill>
                  <a:latin typeface="Calibri"/>
                  <a:ea typeface="Calibri"/>
                  <a:cs typeface="Calibri"/>
                  <a:sym typeface="Calibri"/>
                </a:rPr>
              </a:br>
              <a:r>
                <a:rPr lang="es-ES" sz="2500">
                  <a:solidFill>
                    <a:schemeClr val="dk1"/>
                  </a:solidFill>
                  <a:latin typeface="Calibri"/>
                  <a:ea typeface="Calibri"/>
                  <a:cs typeface="Calibri"/>
                  <a:sym typeface="Calibri"/>
                </a:rPr>
                <a:t>How much money do I need?</a:t>
              </a:r>
              <a:br>
                <a:rPr lang="es-ES" sz="2500">
                  <a:solidFill>
                    <a:schemeClr val="dk1"/>
                  </a:solidFill>
                  <a:latin typeface="Calibri"/>
                  <a:ea typeface="Calibri"/>
                  <a:cs typeface="Calibri"/>
                  <a:sym typeface="Calibri"/>
                </a:rPr>
              </a:br>
              <a:r>
                <a:rPr lang="es-ES" sz="2500">
                  <a:solidFill>
                    <a:schemeClr val="dk1"/>
                  </a:solidFill>
                  <a:latin typeface="Calibri"/>
                  <a:ea typeface="Calibri"/>
                  <a:cs typeface="Calibri"/>
                  <a:sym typeface="Calibri"/>
                </a:rPr>
                <a:t>And where am I going to get it?</a:t>
              </a:r>
              <a:endParaRPr sz="2200">
                <a:solidFill>
                  <a:schemeClr val="dk1"/>
                </a:solidFill>
                <a:latin typeface="Calibri"/>
                <a:ea typeface="Calibri"/>
                <a:cs typeface="Calibri"/>
                <a:sym typeface="Calibri"/>
              </a:endParaRPr>
            </a:p>
          </p:txBody>
        </p:sp>
        <p:sp>
          <p:nvSpPr>
            <p:cNvPr id="1107" name="Google Shape;1107;p96"/>
            <p:cNvSpPr/>
            <p:nvPr/>
          </p:nvSpPr>
          <p:spPr>
            <a:xfrm>
              <a:off x="4552345" y="2297055"/>
              <a:ext cx="2354661" cy="1670585"/>
            </a:xfrm>
            <a:prstGeom prst="upArrow">
              <a:avLst>
                <a:gd fmla="val 50000" name="adj1"/>
                <a:gd fmla="val 50000" name="adj2"/>
              </a:avLst>
            </a:prstGeom>
            <a:solidFill>
              <a:srgbClr val="E7B6B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96"/>
            <p:cNvSpPr/>
            <p:nvPr/>
          </p:nvSpPr>
          <p:spPr>
            <a:xfrm>
              <a:off x="3198446" y="119310"/>
              <a:ext cx="4571886" cy="15682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96"/>
            <p:cNvSpPr txBox="1"/>
            <p:nvPr/>
          </p:nvSpPr>
          <p:spPr>
            <a:xfrm>
              <a:off x="3198446" y="119310"/>
              <a:ext cx="4571886" cy="1568266"/>
            </a:xfrm>
            <a:prstGeom prst="rect">
              <a:avLst/>
            </a:prstGeom>
            <a:noFill/>
            <a:ln>
              <a:noFill/>
            </a:ln>
          </p:spPr>
          <p:txBody>
            <a:bodyPr anchorCtr="0" anchor="ctr" bIns="177800" lIns="177800" spcFirstLastPara="1" rIns="177800" wrap="square" tIns="177800">
              <a:noAutofit/>
            </a:bodyPr>
            <a:lstStyle/>
            <a:p>
              <a:pPr indent="0" lvl="0" marL="0" marR="0" rtl="0" algn="ctr">
                <a:lnSpc>
                  <a:spcPct val="90000"/>
                </a:lnSpc>
                <a:spcBef>
                  <a:spcPts val="0"/>
                </a:spcBef>
                <a:spcAft>
                  <a:spcPts val="0"/>
                </a:spcAft>
                <a:buNone/>
              </a:pPr>
              <a:r>
                <a:rPr lang="es-ES" sz="2500">
                  <a:solidFill>
                    <a:schemeClr val="dk1"/>
                  </a:solidFill>
                  <a:latin typeface="Calibri"/>
                  <a:ea typeface="Calibri"/>
                  <a:cs typeface="Calibri"/>
                  <a:sym typeface="Calibri"/>
                </a:rPr>
                <a:t>INVESTMENT PLAN </a:t>
              </a:r>
              <a:br>
                <a:rPr lang="es-ES" sz="2500">
                  <a:solidFill>
                    <a:schemeClr val="dk1"/>
                  </a:solidFill>
                  <a:latin typeface="Calibri"/>
                  <a:ea typeface="Calibri"/>
                  <a:cs typeface="Calibri"/>
                  <a:sym typeface="Calibri"/>
                </a:rPr>
              </a:br>
              <a:r>
                <a:rPr lang="es-ES" sz="2500">
                  <a:solidFill>
                    <a:schemeClr val="dk1"/>
                  </a:solidFill>
                  <a:latin typeface="Calibri"/>
                  <a:ea typeface="Calibri"/>
                  <a:cs typeface="Calibri"/>
                  <a:sym typeface="Calibri"/>
                </a:rPr>
                <a:t>What do I have to buy?</a:t>
              </a:r>
              <a:br>
                <a:rPr lang="es-ES" sz="2500">
                  <a:solidFill>
                    <a:schemeClr val="dk1"/>
                  </a:solidFill>
                  <a:latin typeface="Calibri"/>
                  <a:ea typeface="Calibri"/>
                  <a:cs typeface="Calibri"/>
                  <a:sym typeface="Calibri"/>
                </a:rPr>
              </a:br>
              <a:r>
                <a:rPr lang="es-ES" sz="2000">
                  <a:solidFill>
                    <a:schemeClr val="dk1"/>
                  </a:solidFill>
                  <a:latin typeface="Calibri"/>
                  <a:ea typeface="Calibri"/>
                  <a:cs typeface="Calibri"/>
                  <a:sym typeface="Calibri"/>
                </a:rPr>
                <a:t>Equipment, machines, reforms, merchandise....</a:t>
              </a:r>
              <a:endParaRPr sz="2000">
                <a:solidFill>
                  <a:schemeClr val="dk1"/>
                </a:solidFill>
                <a:latin typeface="Calibri"/>
                <a:ea typeface="Calibri"/>
                <a:cs typeface="Calibri"/>
                <a:sym typeface="Calibri"/>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p97"/>
          <p:cNvSpPr txBox="1"/>
          <p:nvPr>
            <p:ph type="title"/>
          </p:nvPr>
        </p:nvSpPr>
        <p:spPr>
          <a:xfrm>
            <a:off x="468313" y="188913"/>
            <a:ext cx="8229600" cy="78740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INVESTMENT PLAN</a:t>
            </a:r>
            <a:endParaRPr sz="2600">
              <a:solidFill>
                <a:srgbClr val="FF6600"/>
              </a:solidFill>
              <a:latin typeface="Calibri"/>
              <a:ea typeface="Calibri"/>
              <a:cs typeface="Calibri"/>
              <a:sym typeface="Calibri"/>
            </a:endParaRPr>
          </a:p>
        </p:txBody>
      </p:sp>
      <p:sp>
        <p:nvSpPr>
          <p:cNvPr id="1115" name="Google Shape;1115;p97"/>
          <p:cNvSpPr txBox="1"/>
          <p:nvPr>
            <p:ph idx="1" type="body"/>
          </p:nvPr>
        </p:nvSpPr>
        <p:spPr>
          <a:xfrm>
            <a:off x="395288" y="1125538"/>
            <a:ext cx="8229600" cy="3903662"/>
          </a:xfrm>
          <a:prstGeom prst="rect">
            <a:avLst/>
          </a:prstGeom>
          <a:noFill/>
          <a:ln>
            <a:noFill/>
          </a:ln>
        </p:spPr>
        <p:txBody>
          <a:bodyPr anchorCtr="0" anchor="t" bIns="45700" lIns="91425" spcFirstLastPara="1" rIns="91425" wrap="square" tIns="45700">
            <a:normAutofit/>
          </a:bodyPr>
          <a:lstStyle/>
          <a:p>
            <a:pPr indent="-274638" lvl="0" marL="274638" rtl="0" algn="l">
              <a:spcBef>
                <a:spcPts val="0"/>
              </a:spcBef>
              <a:spcAft>
                <a:spcPts val="0"/>
              </a:spcAft>
              <a:buClr>
                <a:schemeClr val="dk1"/>
              </a:buClr>
              <a:buSzPts val="2000"/>
              <a:buNone/>
            </a:pPr>
            <a:r>
              <a:rPr b="0" lang="es-ES" sz="2000"/>
              <a:t>The </a:t>
            </a:r>
            <a:r>
              <a:rPr b="0" lang="es-ES" sz="2000">
                <a:solidFill>
                  <a:schemeClr val="accent1"/>
                </a:solidFill>
              </a:rPr>
              <a:t>main investments </a:t>
            </a:r>
            <a:r>
              <a:rPr b="0" lang="es-ES" sz="2000"/>
              <a:t>a company must face are: </a:t>
            </a:r>
            <a:br>
              <a:rPr b="0" lang="es-ES" sz="2000"/>
            </a:br>
            <a:r>
              <a:rPr b="0" lang="es-ES" sz="2000"/>
              <a:t>Material investments:</a:t>
            </a:r>
            <a:endParaRPr/>
          </a:p>
          <a:p>
            <a:pPr indent="-274638" lvl="0" marL="274638" rtl="0" algn="l">
              <a:spcBef>
                <a:spcPts val="800"/>
              </a:spcBef>
              <a:spcAft>
                <a:spcPts val="0"/>
              </a:spcAft>
              <a:buClr>
                <a:schemeClr val="dk1"/>
              </a:buClr>
              <a:buSzPts val="2000"/>
              <a:buNone/>
            </a:pPr>
            <a:r>
              <a:t/>
            </a:r>
            <a:endParaRPr b="0" sz="2000"/>
          </a:p>
          <a:p>
            <a:pPr indent="-274638" lvl="0" marL="274638" rtl="0" algn="l">
              <a:spcBef>
                <a:spcPts val="800"/>
              </a:spcBef>
              <a:spcAft>
                <a:spcPts val="0"/>
              </a:spcAft>
              <a:buClr>
                <a:schemeClr val="dk1"/>
              </a:buClr>
              <a:buSzPts val="2000"/>
              <a:buNone/>
            </a:pPr>
            <a:r>
              <a:t/>
            </a:r>
            <a:endParaRPr b="0" sz="2000"/>
          </a:p>
          <a:p>
            <a:pPr indent="-274638" lvl="0" marL="274638" rtl="0" algn="l">
              <a:spcBef>
                <a:spcPts val="800"/>
              </a:spcBef>
              <a:spcAft>
                <a:spcPts val="0"/>
              </a:spcAft>
              <a:buClr>
                <a:schemeClr val="dk1"/>
              </a:buClr>
              <a:buSzPts val="2000"/>
              <a:buNone/>
            </a:pPr>
            <a:r>
              <a:rPr b="0" lang="es-ES" sz="2000"/>
              <a:t> </a:t>
            </a:r>
            <a:br>
              <a:rPr b="0" lang="es-ES" sz="2000"/>
            </a:br>
            <a:r>
              <a:rPr b="0" lang="es-ES" sz="2000"/>
              <a:t>Intangible and financial investments</a:t>
            </a:r>
            <a:endParaRPr/>
          </a:p>
          <a:p>
            <a:pPr indent="-274638" lvl="0" marL="274638" rtl="0" algn="l">
              <a:spcBef>
                <a:spcPts val="800"/>
              </a:spcBef>
              <a:spcAft>
                <a:spcPts val="0"/>
              </a:spcAft>
              <a:buClr>
                <a:schemeClr val="dk1"/>
              </a:buClr>
              <a:buSzPts val="2000"/>
              <a:buNone/>
            </a:pPr>
            <a:r>
              <a:t/>
            </a:r>
            <a:endParaRPr b="0" sz="2000"/>
          </a:p>
          <a:p>
            <a:pPr indent="-274638" lvl="0" marL="274638" rtl="0" algn="l">
              <a:spcBef>
                <a:spcPts val="800"/>
              </a:spcBef>
              <a:spcAft>
                <a:spcPts val="0"/>
              </a:spcAft>
              <a:buClr>
                <a:schemeClr val="dk1"/>
              </a:buClr>
              <a:buSzPts val="2000"/>
              <a:buNone/>
            </a:pPr>
            <a:br>
              <a:rPr b="0" lang="es-ES" sz="2000"/>
            </a:br>
            <a:r>
              <a:rPr b="0" lang="es-ES" sz="2000"/>
              <a:t>Costs of incorporation and commissioning</a:t>
            </a:r>
            <a:endParaRPr b="0" sz="2000"/>
          </a:p>
        </p:txBody>
      </p:sp>
      <p:sp>
        <p:nvSpPr>
          <p:cNvPr id="1116" name="Google Shape;1116;p97"/>
          <p:cNvSpPr/>
          <p:nvPr/>
        </p:nvSpPr>
        <p:spPr>
          <a:xfrm>
            <a:off x="698500" y="1889539"/>
            <a:ext cx="4680000" cy="1323439"/>
          </a:xfrm>
          <a:prstGeom prst="rect">
            <a:avLst/>
          </a:prstGeom>
          <a:noFill/>
          <a:ln>
            <a:noFill/>
          </a:ln>
        </p:spPr>
        <p:txBody>
          <a:bodyPr anchorCtr="0" anchor="t" bIns="45700" lIns="91425" spcFirstLastPara="1" rIns="91425" wrap="square" tIns="45700">
            <a:spAutoFit/>
          </a:bodyPr>
          <a:lstStyle/>
          <a:p>
            <a:pPr indent="-285750" lvl="1" marL="742950" marR="0" rtl="0" algn="l">
              <a:spcBef>
                <a:spcPts val="0"/>
              </a:spcBef>
              <a:spcAft>
                <a:spcPts val="0"/>
              </a:spcAft>
              <a:buClr>
                <a:schemeClr val="dk1"/>
              </a:buClr>
              <a:buSzPts val="1600"/>
              <a:buFont typeface="Arial"/>
              <a:buChar char="•"/>
            </a:pPr>
            <a:r>
              <a:rPr b="0" i="0" lang="es-ES" sz="1600" u="none" cap="none" strike="noStrike">
                <a:solidFill>
                  <a:schemeClr val="dk1"/>
                </a:solidFill>
                <a:latin typeface="Calibri"/>
                <a:ea typeface="Calibri"/>
                <a:cs typeface="Calibri"/>
                <a:sym typeface="Calibri"/>
              </a:rPr>
              <a:t>Locals and offices</a:t>
            </a:r>
            <a:br>
              <a:rPr b="0" i="0" lang="es-ES" sz="1600" u="none" cap="none" strike="noStrike">
                <a:solidFill>
                  <a:schemeClr val="dk1"/>
                </a:solidFill>
                <a:latin typeface="Calibri"/>
                <a:ea typeface="Calibri"/>
                <a:cs typeface="Calibri"/>
                <a:sym typeface="Calibri"/>
              </a:rPr>
            </a:br>
            <a:r>
              <a:rPr b="0" i="0" lang="es-ES" sz="1600" u="none" cap="none" strike="noStrike">
                <a:solidFill>
                  <a:schemeClr val="dk1"/>
                </a:solidFill>
                <a:latin typeface="Calibri"/>
                <a:ea typeface="Calibri"/>
                <a:cs typeface="Calibri"/>
                <a:sym typeface="Calibri"/>
              </a:rPr>
              <a:t>Machinery and tools</a:t>
            </a:r>
            <a:br>
              <a:rPr b="0" i="0" lang="es-ES" sz="1600" u="none" cap="none" strike="noStrike">
                <a:solidFill>
                  <a:schemeClr val="dk1"/>
                </a:solidFill>
                <a:latin typeface="Calibri"/>
                <a:ea typeface="Calibri"/>
                <a:cs typeface="Calibri"/>
                <a:sym typeface="Calibri"/>
              </a:rPr>
            </a:br>
            <a:r>
              <a:rPr b="0" i="0" lang="es-ES" sz="1600" u="none" cap="none" strike="noStrike">
                <a:solidFill>
                  <a:schemeClr val="dk1"/>
                </a:solidFill>
                <a:latin typeface="Calibri"/>
                <a:ea typeface="Calibri"/>
                <a:cs typeface="Calibri"/>
                <a:sym typeface="Calibri"/>
              </a:rPr>
              <a:t>Facilities and furniture</a:t>
            </a:r>
            <a:br>
              <a:rPr b="0" i="0" lang="es-ES" sz="1600" u="none" cap="none" strike="noStrike">
                <a:solidFill>
                  <a:schemeClr val="dk1"/>
                </a:solidFill>
                <a:latin typeface="Calibri"/>
                <a:ea typeface="Calibri"/>
                <a:cs typeface="Calibri"/>
                <a:sym typeface="Calibri"/>
              </a:rPr>
            </a:br>
            <a:r>
              <a:rPr b="0" i="0" lang="es-ES" sz="1600" u="none" cap="none" strike="noStrike">
                <a:solidFill>
                  <a:schemeClr val="dk1"/>
                </a:solidFill>
                <a:latin typeface="Calibri"/>
                <a:ea typeface="Calibri"/>
                <a:cs typeface="Calibri"/>
                <a:sym typeface="Calibri"/>
              </a:rPr>
              <a:t>Transport elements</a:t>
            </a:r>
            <a:br>
              <a:rPr b="0" i="0" lang="es-ES" sz="1600" u="none" cap="none" strike="noStrike">
                <a:solidFill>
                  <a:schemeClr val="dk1"/>
                </a:solidFill>
                <a:latin typeface="Calibri"/>
                <a:ea typeface="Calibri"/>
                <a:cs typeface="Calibri"/>
                <a:sym typeface="Calibri"/>
              </a:rPr>
            </a:br>
            <a:r>
              <a:rPr b="0" i="0" lang="es-ES" sz="1600" u="none" cap="none" strike="noStrike">
                <a:solidFill>
                  <a:schemeClr val="dk1"/>
                </a:solidFill>
                <a:latin typeface="Calibri"/>
                <a:ea typeface="Calibri"/>
                <a:cs typeface="Calibri"/>
                <a:sym typeface="Calibri"/>
              </a:rPr>
              <a:t>Equipment for the information process</a:t>
            </a:r>
            <a:endParaRPr b="0" i="0" sz="1600" u="none" cap="none" strike="noStrike">
              <a:solidFill>
                <a:schemeClr val="dk1"/>
              </a:solidFill>
              <a:latin typeface="Calibri"/>
              <a:ea typeface="Calibri"/>
              <a:cs typeface="Calibri"/>
              <a:sym typeface="Calibri"/>
            </a:endParaRPr>
          </a:p>
        </p:txBody>
      </p:sp>
      <p:sp>
        <p:nvSpPr>
          <p:cNvPr id="1117" name="Google Shape;1117;p97"/>
          <p:cNvSpPr/>
          <p:nvPr/>
        </p:nvSpPr>
        <p:spPr>
          <a:xfrm>
            <a:off x="628161" y="3561480"/>
            <a:ext cx="4680000" cy="830997"/>
          </a:xfrm>
          <a:prstGeom prst="rect">
            <a:avLst/>
          </a:prstGeom>
          <a:noFill/>
          <a:ln>
            <a:noFill/>
          </a:ln>
        </p:spPr>
        <p:txBody>
          <a:bodyPr anchorCtr="0" anchor="t" bIns="45700" lIns="91425" spcFirstLastPara="1" rIns="91425" wrap="square" tIns="45700">
            <a:spAutoFit/>
          </a:bodyPr>
          <a:lstStyle/>
          <a:p>
            <a:pPr indent="-285750" lvl="3" marL="815975" marR="0" rtl="0" algn="l">
              <a:spcBef>
                <a:spcPts val="0"/>
              </a:spcBef>
              <a:spcAft>
                <a:spcPts val="0"/>
              </a:spcAft>
              <a:buClr>
                <a:schemeClr val="dk1"/>
              </a:buClr>
              <a:buSzPts val="1600"/>
              <a:buFont typeface="Arial"/>
              <a:buChar char="•"/>
            </a:pPr>
            <a:r>
              <a:rPr b="0" i="0" lang="es-ES" sz="1600" u="none" cap="none" strike="noStrike">
                <a:solidFill>
                  <a:schemeClr val="dk1"/>
                </a:solidFill>
                <a:latin typeface="Calibri"/>
                <a:ea typeface="Calibri"/>
                <a:cs typeface="Calibri"/>
                <a:sym typeface="Calibri"/>
              </a:rPr>
              <a:t>Computer applications</a:t>
            </a:r>
            <a:br>
              <a:rPr b="0" i="0" lang="es-ES" sz="1600" u="none" cap="none" strike="noStrike">
                <a:solidFill>
                  <a:schemeClr val="dk1"/>
                </a:solidFill>
                <a:latin typeface="Calibri"/>
                <a:ea typeface="Calibri"/>
                <a:cs typeface="Calibri"/>
                <a:sym typeface="Calibri"/>
              </a:rPr>
            </a:br>
            <a:r>
              <a:rPr b="0" i="0" lang="es-ES" sz="1600" u="none" cap="none" strike="noStrike">
                <a:solidFill>
                  <a:schemeClr val="dk1"/>
                </a:solidFill>
                <a:latin typeface="Calibri"/>
                <a:ea typeface="Calibri"/>
                <a:cs typeface="Calibri"/>
                <a:sym typeface="Calibri"/>
              </a:rPr>
              <a:t>Transfer Rights/Patents and Trademarks</a:t>
            </a:r>
            <a:br>
              <a:rPr b="0" i="0" lang="es-ES" sz="1600" u="none" cap="none" strike="noStrike">
                <a:solidFill>
                  <a:schemeClr val="dk1"/>
                </a:solidFill>
                <a:latin typeface="Calibri"/>
                <a:ea typeface="Calibri"/>
                <a:cs typeface="Calibri"/>
                <a:sym typeface="Calibri"/>
              </a:rPr>
            </a:br>
            <a:r>
              <a:rPr b="0" i="0" lang="es-ES" sz="1600" u="none" cap="none" strike="noStrike">
                <a:solidFill>
                  <a:schemeClr val="dk1"/>
                </a:solidFill>
                <a:latin typeface="Calibri"/>
                <a:ea typeface="Calibri"/>
                <a:cs typeface="Calibri"/>
                <a:sym typeface="Calibri"/>
              </a:rPr>
              <a:t>Deposits and bonds, etc.</a:t>
            </a:r>
            <a:endParaRPr b="0" i="0" sz="1600" u="none" cap="none" strike="noStrike">
              <a:solidFill>
                <a:schemeClr val="dk1"/>
              </a:solidFill>
              <a:latin typeface="Calibri"/>
              <a:ea typeface="Calibri"/>
              <a:cs typeface="Calibri"/>
              <a:sym typeface="Calibri"/>
            </a:endParaRPr>
          </a:p>
        </p:txBody>
      </p:sp>
      <p:pic>
        <p:nvPicPr>
          <p:cNvPr descr="acciones" id="1118" name="Google Shape;1118;p97"/>
          <p:cNvPicPr preferRelativeResize="0"/>
          <p:nvPr/>
        </p:nvPicPr>
        <p:blipFill rotWithShape="1">
          <a:blip r:embed="rId3">
            <a:alphaModFix/>
          </a:blip>
          <a:srcRect b="0" l="0" r="0" t="0"/>
          <a:stretch/>
        </p:blipFill>
        <p:spPr>
          <a:xfrm>
            <a:off x="6804025" y="1916113"/>
            <a:ext cx="1641475" cy="15113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98"/>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INVESTMENT PLAN</a:t>
            </a:r>
            <a:endParaRPr sz="2600">
              <a:solidFill>
                <a:srgbClr val="FF6600"/>
              </a:solidFill>
              <a:latin typeface="Calibri"/>
              <a:ea typeface="Calibri"/>
              <a:cs typeface="Calibri"/>
              <a:sym typeface="Calibri"/>
            </a:endParaRPr>
          </a:p>
        </p:txBody>
      </p:sp>
      <p:sp>
        <p:nvSpPr>
          <p:cNvPr id="1124" name="Google Shape;1124;p98"/>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rgbClr val="FF6600"/>
              </a:buClr>
              <a:buSzPts val="2000"/>
              <a:buNone/>
            </a:pPr>
            <a:r>
              <a:rPr b="0" lang="es-ES" sz="2000">
                <a:solidFill>
                  <a:srgbClr val="FF6600"/>
                </a:solidFill>
              </a:rPr>
              <a:t>Depreciation of fixed assets</a:t>
            </a:r>
            <a:endParaRPr b="0" sz="2000">
              <a:solidFill>
                <a:srgbClr val="FF6600"/>
              </a:solidFill>
            </a:endParaRPr>
          </a:p>
          <a:p>
            <a:pPr indent="-342900" lvl="0" marL="342900" rtl="0" algn="l">
              <a:lnSpc>
                <a:spcPct val="80000"/>
              </a:lnSpc>
              <a:spcBef>
                <a:spcPts val="800"/>
              </a:spcBef>
              <a:spcAft>
                <a:spcPts val="0"/>
              </a:spcAft>
              <a:buClr>
                <a:schemeClr val="dk1"/>
              </a:buClr>
              <a:buSzPts val="2000"/>
              <a:buNone/>
            </a:pPr>
            <a:r>
              <a:t/>
            </a:r>
            <a:endParaRPr b="0" sz="2000"/>
          </a:p>
          <a:p>
            <a:pPr indent="-342900" lvl="0" marL="342900" rtl="0" algn="l">
              <a:lnSpc>
                <a:spcPct val="80000"/>
              </a:lnSpc>
              <a:spcBef>
                <a:spcPts val="800"/>
              </a:spcBef>
              <a:spcAft>
                <a:spcPts val="0"/>
              </a:spcAft>
              <a:buClr>
                <a:schemeClr val="accent1"/>
              </a:buClr>
              <a:buSzPts val="2000"/>
              <a:buNone/>
            </a:pPr>
            <a:r>
              <a:rPr lang="es-ES" sz="2000">
                <a:solidFill>
                  <a:schemeClr val="accent1"/>
                </a:solidFill>
              </a:rPr>
              <a:t>The useful life, </a:t>
            </a:r>
            <a:r>
              <a:rPr b="0" lang="es-ES" sz="2000"/>
              <a:t>normally measured in years, is the period during which a good fulfills its economic function within the company, that is, it is the period that is needed to consume such good. </a:t>
            </a:r>
            <a:endParaRPr/>
          </a:p>
          <a:p>
            <a:pPr indent="-342900" lvl="0" marL="342900" rtl="0" algn="l">
              <a:lnSpc>
                <a:spcPct val="80000"/>
              </a:lnSpc>
              <a:spcBef>
                <a:spcPts val="800"/>
              </a:spcBef>
              <a:spcAft>
                <a:spcPts val="0"/>
              </a:spcAft>
              <a:buClr>
                <a:schemeClr val="dk1"/>
              </a:buClr>
              <a:buSzPts val="2000"/>
              <a:buFont typeface="Calibri"/>
              <a:buNone/>
            </a:pPr>
            <a:r>
              <a:t/>
            </a:r>
            <a:endParaRPr b="0" sz="2000"/>
          </a:p>
          <a:p>
            <a:pPr indent="-342900" lvl="0" marL="342900" rtl="0" algn="l">
              <a:lnSpc>
                <a:spcPct val="80000"/>
              </a:lnSpc>
              <a:spcBef>
                <a:spcPts val="800"/>
              </a:spcBef>
              <a:spcAft>
                <a:spcPts val="0"/>
              </a:spcAft>
              <a:buClr>
                <a:schemeClr val="accent1"/>
              </a:buClr>
              <a:buSzPts val="2000"/>
              <a:buNone/>
            </a:pPr>
            <a:r>
              <a:rPr lang="es-ES" sz="2000">
                <a:solidFill>
                  <a:schemeClr val="accent1"/>
                </a:solidFill>
              </a:rPr>
              <a:t>Economic depreciation </a:t>
            </a:r>
            <a:r>
              <a:rPr b="0" lang="es-ES" sz="2000"/>
              <a:t>collects consumption of these goods during each annual period and is a more cost to the company (even if it does not involve a payment as this was made when the good was purchased or when the loan fees that are needed for its purchase are paid).</a:t>
            </a:r>
            <a:br>
              <a:rPr lang="es-ES" sz="2000">
                <a:solidFill>
                  <a:schemeClr val="accent1"/>
                </a:solidFill>
              </a:rPr>
            </a:br>
            <a:endParaRPr b="0" sz="20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8" name="Shape 1128"/>
        <p:cNvGrpSpPr/>
        <p:nvPr/>
      </p:nvGrpSpPr>
      <p:grpSpPr>
        <a:xfrm>
          <a:off x="0" y="0"/>
          <a:ext cx="0" cy="0"/>
          <a:chOff x="0" y="0"/>
          <a:chExt cx="0" cy="0"/>
        </a:xfrm>
      </p:grpSpPr>
      <p:sp>
        <p:nvSpPr>
          <p:cNvPr id="1129" name="Google Shape;1129;p99"/>
          <p:cNvSpPr txBox="1"/>
          <p:nvPr>
            <p:ph type="title"/>
          </p:nvPr>
        </p:nvSpPr>
        <p:spPr>
          <a:xfrm>
            <a:off x="822960" y="365760"/>
            <a:ext cx="7520940" cy="54864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rgbClr val="FF6600"/>
              </a:buClr>
              <a:buSzPts val="2600"/>
              <a:buFont typeface="Calibri"/>
              <a:buNone/>
            </a:pPr>
            <a:r>
              <a:rPr lang="es-ES" sz="2600">
                <a:solidFill>
                  <a:srgbClr val="FF6600"/>
                </a:solidFill>
                <a:latin typeface="Calibri"/>
                <a:ea typeface="Calibri"/>
                <a:cs typeface="Calibri"/>
                <a:sym typeface="Calibri"/>
              </a:rPr>
              <a:t>THE INVESTMENT PLAN</a:t>
            </a:r>
            <a:endParaRPr sz="2600">
              <a:solidFill>
                <a:srgbClr val="FF6600"/>
              </a:solidFill>
              <a:latin typeface="Calibri"/>
              <a:ea typeface="Calibri"/>
              <a:cs typeface="Calibri"/>
              <a:sym typeface="Calibri"/>
            </a:endParaRPr>
          </a:p>
        </p:txBody>
      </p:sp>
      <p:sp>
        <p:nvSpPr>
          <p:cNvPr id="1130" name="Google Shape;1130;p99"/>
          <p:cNvSpPr txBox="1"/>
          <p:nvPr>
            <p:ph idx="1" type="body"/>
          </p:nvPr>
        </p:nvSpPr>
        <p:spPr>
          <a:xfrm>
            <a:off x="395536" y="1196752"/>
            <a:ext cx="8435975" cy="3568679"/>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dk1"/>
              </a:buClr>
              <a:buSzPts val="2000"/>
              <a:buNone/>
            </a:pPr>
            <a:r>
              <a:rPr b="0" lang="es-ES" sz="2000"/>
              <a:t>To develop the </a:t>
            </a:r>
            <a:r>
              <a:rPr lang="es-ES" sz="2000">
                <a:solidFill>
                  <a:schemeClr val="accent1"/>
                </a:solidFill>
              </a:rPr>
              <a:t>Investment Plan</a:t>
            </a:r>
            <a:r>
              <a:rPr b="0" lang="es-ES" sz="2000"/>
              <a:t>, you must:</a:t>
            </a:r>
            <a:endParaRPr/>
          </a:p>
          <a:p>
            <a:pPr indent="-342900" lvl="0" marL="342900" rtl="0" algn="l">
              <a:lnSpc>
                <a:spcPct val="80000"/>
              </a:lnSpc>
              <a:spcBef>
                <a:spcPts val="800"/>
              </a:spcBef>
              <a:spcAft>
                <a:spcPts val="0"/>
              </a:spcAft>
              <a:buClr>
                <a:schemeClr val="dk1"/>
              </a:buClr>
              <a:buSzPts val="2000"/>
              <a:buNone/>
            </a:pPr>
            <a:r>
              <a:rPr lang="es-ES" sz="2000"/>
              <a:t>Analyze what resources are necessary to develop the activity and quantify its cost (both investments in infrastructure and production equipment), trying to minimize them.</a:t>
            </a:r>
            <a:endParaRPr sz="2000"/>
          </a:p>
          <a:p>
            <a:pPr indent="-164592" lvl="2" marL="402336" rtl="0" algn="just">
              <a:spcBef>
                <a:spcPts val="300"/>
              </a:spcBef>
              <a:spcAft>
                <a:spcPts val="0"/>
              </a:spcAft>
              <a:buSzPts val="2000"/>
              <a:buChar char="▪"/>
            </a:pPr>
            <a:r>
              <a:rPr lang="es-ES" sz="2000"/>
              <a:t>Estimate the useful life of the goods and calculate the depreciation quotas.</a:t>
            </a:r>
            <a:br>
              <a:rPr lang="es-ES" sz="2000"/>
            </a:br>
            <a:r>
              <a:rPr lang="es-ES" sz="2000"/>
              <a:t>Estimate the amount of the costs of incorporation (notaries, registrations, etc.) and first establishment (technical studies, possible market study, etc.).</a:t>
            </a:r>
            <a:br>
              <a:rPr lang="es-ES" sz="2000"/>
            </a:br>
            <a:r>
              <a:rPr lang="es-ES" sz="2000"/>
              <a:t>Incorporate initial purchases of goods and raw materials.</a:t>
            </a:r>
            <a:br>
              <a:rPr lang="es-ES" sz="2000"/>
            </a:br>
            <a:r>
              <a:rPr lang="es-ES" sz="2000"/>
              <a:t>Assess the potential short-term financing need caused by the time lag between payment of purchases and collection of sales.</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Ángulos">
  <a:themeElements>
    <a:clrScheme name="Fundición">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2020-03-28T16:49:52Z</dcterms:created>
  <dc:creator>Maite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0x0101000EBAE96292C181408F7309458097066B</vt:lpwstr>
  </property>
</Properties>
</file>